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51"/>
  </p:notesMasterIdLst>
  <p:sldIdLst>
    <p:sldId id="309" r:id="rId5"/>
    <p:sldId id="257" r:id="rId6"/>
    <p:sldId id="571" r:id="rId7"/>
    <p:sldId id="550" r:id="rId8"/>
    <p:sldId id="608" r:id="rId9"/>
    <p:sldId id="609" r:id="rId10"/>
    <p:sldId id="554" r:id="rId11"/>
    <p:sldId id="572" r:id="rId12"/>
    <p:sldId id="573" r:id="rId13"/>
    <p:sldId id="574" r:id="rId14"/>
    <p:sldId id="575" r:id="rId15"/>
    <p:sldId id="576" r:id="rId16"/>
    <p:sldId id="577" r:id="rId17"/>
    <p:sldId id="578" r:id="rId18"/>
    <p:sldId id="579" r:id="rId19"/>
    <p:sldId id="607" r:id="rId20"/>
    <p:sldId id="584" r:id="rId21"/>
    <p:sldId id="552" r:id="rId22"/>
    <p:sldId id="585" r:id="rId23"/>
    <p:sldId id="586" r:id="rId24"/>
    <p:sldId id="588" r:id="rId25"/>
    <p:sldId id="600" r:id="rId26"/>
    <p:sldId id="589" r:id="rId27"/>
    <p:sldId id="590" r:id="rId28"/>
    <p:sldId id="591" r:id="rId29"/>
    <p:sldId id="564" r:id="rId30"/>
    <p:sldId id="583" r:id="rId31"/>
    <p:sldId id="592" r:id="rId32"/>
    <p:sldId id="593" r:id="rId33"/>
    <p:sldId id="595" r:id="rId34"/>
    <p:sldId id="597" r:id="rId35"/>
    <p:sldId id="598" r:id="rId36"/>
    <p:sldId id="601" r:id="rId37"/>
    <p:sldId id="602" r:id="rId38"/>
    <p:sldId id="603" r:id="rId39"/>
    <p:sldId id="604" r:id="rId40"/>
    <p:sldId id="605" r:id="rId41"/>
    <p:sldId id="606" r:id="rId42"/>
    <p:sldId id="587" r:id="rId43"/>
    <p:sldId id="580" r:id="rId44"/>
    <p:sldId id="581" r:id="rId45"/>
    <p:sldId id="582" r:id="rId46"/>
    <p:sldId id="337" r:id="rId47"/>
    <p:sldId id="545" r:id="rId48"/>
    <p:sldId id="327" r:id="rId49"/>
    <p:sldId id="328" r:id="rId5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92"/>
    <p:restoredTop sz="86342" autoAdjust="0"/>
  </p:normalViewPr>
  <p:slideViewPr>
    <p:cSldViewPr>
      <p:cViewPr varScale="1">
        <p:scale>
          <a:sx n="82" d="100"/>
          <a:sy n="82" d="100"/>
        </p:scale>
        <p:origin x="176" y="4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32770-C88A-4375-A55B-9B8E015EC816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D534C-97D6-40B0-A15E-8F4D53FD10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956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705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545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The goal of encryption is to ensure that even if the interceptor captures the ciphertext, they should not be able to decrypt it back into plaintext without the key.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23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9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931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910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59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246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785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00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53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456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350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531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882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419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466CC-14ED-43BC-A5F8-D6E4ED1C6D0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136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741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682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362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4184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041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Encryption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Decryption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Security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Confidentiality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Algorithms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Keys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Ciphers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Privacy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Cryptanalysis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Protection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Information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Communication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Confidential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Authentication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Integrity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Cryptosystem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Key exchange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385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0943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70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12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375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042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466CC-14ED-43BC-A5F8-D6E4ED1C6D0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7983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466CC-14ED-43BC-A5F8-D6E4ED1C6D0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5613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466CC-14ED-43BC-A5F8-D6E4ED1C6D0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6355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466CC-14ED-43BC-A5F8-D6E4ED1C6D0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9376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466CC-14ED-43BC-A5F8-D6E4ED1C6D0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443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Communication is the process of exchanging information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set of rules designed to perform a specific task or solve a particular problem.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9214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466CC-14ED-43BC-A5F8-D6E4ED1C6D0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1646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800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396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761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599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934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351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g object 16"/>
          <p:cNvSpPr/>
          <p:nvPr userDrawn="1"/>
        </p:nvSpPr>
        <p:spPr>
          <a:xfrm>
            <a:off x="-38100" y="0"/>
            <a:ext cx="9207499" cy="6858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28013" y="2150821"/>
            <a:ext cx="5887973" cy="1367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61197" y="6464680"/>
            <a:ext cx="572134" cy="17843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Slide</a:t>
            </a:r>
            <a:r>
              <a:rPr spc="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061197" y="6464680"/>
            <a:ext cx="572134" cy="17843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Slide</a:t>
            </a:r>
            <a:r>
              <a:rPr spc="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061197" y="6464680"/>
            <a:ext cx="572134" cy="17843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Slide</a:t>
            </a:r>
            <a:r>
              <a:rPr spc="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061197" y="6464680"/>
            <a:ext cx="572134" cy="17843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Slide</a:t>
            </a:r>
            <a:r>
              <a:rPr spc="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g object 16"/>
          <p:cNvSpPr/>
          <p:nvPr userDrawn="1"/>
        </p:nvSpPr>
        <p:spPr>
          <a:xfrm>
            <a:off x="0" y="-576061"/>
            <a:ext cx="9144000" cy="74104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2437" y="1800859"/>
            <a:ext cx="8439150" cy="383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696594"/>
          </a:xfrm>
        </p:spPr>
        <p:txBody>
          <a:bodyPr wrap="square">
            <a:normAutofit/>
          </a:bodyPr>
          <a:lstStyle/>
          <a:p>
            <a:r>
              <a:rPr lang="en-GB" b="1" dirty="0"/>
              <a:t>Start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sz="half" idx="2"/>
          </p:nvPr>
        </p:nvSpPr>
        <p:spPr>
          <a:xfrm>
            <a:off x="228600" y="1417320"/>
            <a:ext cx="8915400" cy="4526280"/>
          </a:xfrm>
        </p:spPr>
        <p:txBody>
          <a:bodyPr wrap="square">
            <a:normAutofit/>
          </a:bodyPr>
          <a:lstStyle/>
          <a:p>
            <a:r>
              <a:rPr lang="en-GB" b="1" dirty="0"/>
              <a:t>Can you unscramble the words and guess the topic of today's lesson?</a:t>
            </a:r>
          </a:p>
          <a:p>
            <a:endParaRPr lang="en-GB" b="1" dirty="0"/>
          </a:p>
          <a:p>
            <a:pPr marL="354965" marR="5080" indent="-342900">
              <a:spcBef>
                <a:spcPts val="434"/>
              </a:spcBef>
              <a:buFont typeface="Wingdings" pitchFamily="2" charset="2"/>
              <a:buChar char="Ø"/>
              <a:tabLst>
                <a:tab pos="185420" algn="l"/>
              </a:tabLst>
            </a:pPr>
            <a:r>
              <a:rPr lang="en-GB" dirty="0"/>
              <a:t>Pyrography</a:t>
            </a:r>
          </a:p>
          <a:p>
            <a:pPr marL="354965" marR="5080" indent="-342900">
              <a:spcBef>
                <a:spcPts val="434"/>
              </a:spcBef>
              <a:buFont typeface="Wingdings" pitchFamily="2" charset="2"/>
              <a:buChar char="Ø"/>
              <a:tabLst>
                <a:tab pos="185420" algn="l"/>
              </a:tabLst>
            </a:pPr>
            <a:r>
              <a:rPr lang="en-GB" dirty="0"/>
              <a:t>Chappy</a:t>
            </a:r>
          </a:p>
          <a:p>
            <a:pPr marL="354965" marR="5080" indent="-342900">
              <a:spcBef>
                <a:spcPts val="434"/>
              </a:spcBef>
              <a:buFont typeface="Wingdings" pitchFamily="2" charset="2"/>
              <a:buChar char="Ø"/>
              <a:tabLst>
                <a:tab pos="185420" algn="l"/>
              </a:tabLst>
            </a:pPr>
            <a:r>
              <a:rPr lang="en-GB" dirty="0" err="1"/>
              <a:t>Coppy</a:t>
            </a:r>
            <a:endParaRPr lang="en-GB" dirty="0"/>
          </a:p>
          <a:p>
            <a:pPr marL="354965" marR="5080" indent="-342900">
              <a:spcBef>
                <a:spcPts val="434"/>
              </a:spcBef>
              <a:buFont typeface="Wingdings" pitchFamily="2" charset="2"/>
              <a:buChar char="Ø"/>
              <a:tabLst>
                <a:tab pos="185420" algn="l"/>
              </a:tabLst>
            </a:pPr>
            <a:r>
              <a:rPr lang="en-GB" i="1" dirty="0"/>
              <a:t>cryptograph</a:t>
            </a:r>
            <a:endParaRPr lang="en-GB" dirty="0"/>
          </a:p>
          <a:p>
            <a:pPr marL="354965" marR="5080" indent="-342900">
              <a:spcBef>
                <a:spcPts val="434"/>
              </a:spcBef>
              <a:buFont typeface="Wingdings" pitchFamily="2" charset="2"/>
              <a:buChar char="Ø"/>
              <a:tabLst>
                <a:tab pos="185420" algn="l"/>
              </a:tabLst>
            </a:pPr>
            <a:r>
              <a:rPr lang="en-GB" i="1" dirty="0"/>
              <a:t>atrophy</a:t>
            </a:r>
            <a:endParaRPr lang="en-GB" dirty="0"/>
          </a:p>
          <a:p>
            <a:pPr marL="12065" marR="5080">
              <a:spcBef>
                <a:spcPts val="434"/>
              </a:spcBef>
              <a:tabLst>
                <a:tab pos="185420" algn="l"/>
              </a:tabLst>
            </a:pPr>
            <a:endParaRPr lang="en-GB" dirty="0"/>
          </a:p>
          <a:p>
            <a:pPr marL="12065" marR="5080">
              <a:spcBef>
                <a:spcPts val="434"/>
              </a:spcBef>
              <a:tabLst>
                <a:tab pos="185420" algn="l"/>
              </a:tabLs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148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fill="hold" nodeType="clickEffect"/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666 0.16667 " pathEditMode="relative" ptsTypes="AA">
                                      <p:cBhvr>
                                        <p:cTn id="39" dur="2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55" y="307421"/>
            <a:ext cx="8339124" cy="677108"/>
          </a:xfrm>
        </p:spPr>
        <p:txBody>
          <a:bodyPr/>
          <a:lstStyle/>
          <a:p>
            <a:r>
              <a:rPr lang="en-GB" dirty="0"/>
              <a:t>Cryptography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848" y="1277600"/>
            <a:ext cx="8902928" cy="1477328"/>
          </a:xfrm>
        </p:spPr>
        <p:txBody>
          <a:bodyPr/>
          <a:lstStyle/>
          <a:p>
            <a:pPr marL="0" algn="l" rtl="0"/>
            <a:r>
              <a:rPr lang="en-GB" b="1" i="0" dirty="0">
                <a:effectLst/>
                <a:latin typeface="Söhne"/>
              </a:rPr>
              <a:t>Encryption Algorithm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 This is the method or mathematical function the sender uses to transform the plaintext into ciphertext using the encryption key. like AES (Advanced Encryption Standard) or RSA (Rivest–Shamir–Adleman).</a:t>
            </a: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5" name="Picture 4" descr="A diagram of a computer algorithm&#10;&#10;Description automatically generated">
            <a:extLst>
              <a:ext uri="{FF2B5EF4-FFF2-40B4-BE49-F238E27FC236}">
                <a16:creationId xmlns:a16="http://schemas.microsoft.com/office/drawing/2014/main" id="{2A4E22BB-FCEF-0C6C-69C5-7E21671C6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048000"/>
            <a:ext cx="5966225" cy="313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55" y="307421"/>
            <a:ext cx="8339124" cy="677108"/>
          </a:xfrm>
        </p:spPr>
        <p:txBody>
          <a:bodyPr/>
          <a:lstStyle/>
          <a:p>
            <a:r>
              <a:rPr lang="en-GB" dirty="0"/>
              <a:t>Cryptography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848" y="1277600"/>
            <a:ext cx="8902928" cy="1107996"/>
          </a:xfrm>
        </p:spPr>
        <p:txBody>
          <a:bodyPr/>
          <a:lstStyle/>
          <a:p>
            <a:pPr marL="0" algn="l" rtl="0"/>
            <a:r>
              <a:rPr lang="en-GB" b="1" i="0" dirty="0">
                <a:effectLst/>
                <a:latin typeface="Söhne"/>
              </a:rPr>
              <a:t>Ciphertext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 This is the encrypted version of the message. It should appear as a random string of characters, unreadable to anyone who doesn't have the decryption key.</a:t>
            </a: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5" name="Picture 4" descr="A diagram of a computer algorithm&#10;&#10;Description automatically generated">
            <a:extLst>
              <a:ext uri="{FF2B5EF4-FFF2-40B4-BE49-F238E27FC236}">
                <a16:creationId xmlns:a16="http://schemas.microsoft.com/office/drawing/2014/main" id="{2A4E22BB-FCEF-0C6C-69C5-7E21671C6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048000"/>
            <a:ext cx="5966225" cy="313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29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55" y="307421"/>
            <a:ext cx="8339124" cy="677108"/>
          </a:xfrm>
        </p:spPr>
        <p:txBody>
          <a:bodyPr/>
          <a:lstStyle/>
          <a:p>
            <a:r>
              <a:rPr lang="en-GB" dirty="0"/>
              <a:t>Cryptography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848" y="1277600"/>
            <a:ext cx="8902928" cy="1107996"/>
          </a:xfrm>
        </p:spPr>
        <p:txBody>
          <a:bodyPr/>
          <a:lstStyle/>
          <a:p>
            <a:pPr marL="0" algn="l" rtl="0"/>
            <a:r>
              <a:rPr lang="en-GB" b="1" i="0" dirty="0">
                <a:effectLst/>
                <a:latin typeface="Söhne"/>
              </a:rPr>
              <a:t>Interceptor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 Sometimes referred to as an attacker or eavesdropper. This is an unauthorised person that attempts to capture the encrypted message.</a:t>
            </a: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5" name="Picture 4" descr="A diagram of a computer algorithm&#10;&#10;Description automatically generated">
            <a:extLst>
              <a:ext uri="{FF2B5EF4-FFF2-40B4-BE49-F238E27FC236}">
                <a16:creationId xmlns:a16="http://schemas.microsoft.com/office/drawing/2014/main" id="{2A4E22BB-FCEF-0C6C-69C5-7E21671C6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048000"/>
            <a:ext cx="5966225" cy="313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56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55" y="307421"/>
            <a:ext cx="8339124" cy="677108"/>
          </a:xfrm>
        </p:spPr>
        <p:txBody>
          <a:bodyPr/>
          <a:lstStyle/>
          <a:p>
            <a:r>
              <a:rPr lang="en-GB" dirty="0"/>
              <a:t>Cryptography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848" y="1277600"/>
            <a:ext cx="8902928" cy="1107996"/>
          </a:xfrm>
        </p:spPr>
        <p:txBody>
          <a:bodyPr/>
          <a:lstStyle/>
          <a:p>
            <a:pPr marL="0" algn="l" rtl="0"/>
            <a:r>
              <a:rPr lang="en-GB" b="1" i="0" dirty="0">
                <a:effectLst/>
                <a:latin typeface="Söhne"/>
              </a:rPr>
              <a:t>Decryption Algorithm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 This is the method the receiver uses to convert the ciphertext back into plaintext. Ideally, it should be the inverse function of the encryption algorithm, requiring the decryption key.</a:t>
            </a: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5" name="Picture 4" descr="A diagram of a computer algorithm&#10;&#10;Description automatically generated">
            <a:extLst>
              <a:ext uri="{FF2B5EF4-FFF2-40B4-BE49-F238E27FC236}">
                <a16:creationId xmlns:a16="http://schemas.microsoft.com/office/drawing/2014/main" id="{2A4E22BB-FCEF-0C6C-69C5-7E21671C6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048000"/>
            <a:ext cx="5966225" cy="313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55" y="307421"/>
            <a:ext cx="8339124" cy="677108"/>
          </a:xfrm>
        </p:spPr>
        <p:txBody>
          <a:bodyPr/>
          <a:lstStyle/>
          <a:p>
            <a:r>
              <a:rPr lang="en-GB" dirty="0"/>
              <a:t>Cryptography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848" y="1277600"/>
            <a:ext cx="8902928" cy="738664"/>
          </a:xfrm>
        </p:spPr>
        <p:txBody>
          <a:bodyPr/>
          <a:lstStyle/>
          <a:p>
            <a:pPr marL="0" algn="l" rtl="0"/>
            <a:r>
              <a:rPr lang="en-GB" b="1" i="0" dirty="0">
                <a:effectLst/>
                <a:latin typeface="Söhne"/>
              </a:rPr>
              <a:t>Decryption Key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 This is the piece of information needed to decrypt the ciphertext.</a:t>
            </a: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5" name="Picture 4" descr="A diagram of a computer algorithm&#10;&#10;Description automatically generated">
            <a:extLst>
              <a:ext uri="{FF2B5EF4-FFF2-40B4-BE49-F238E27FC236}">
                <a16:creationId xmlns:a16="http://schemas.microsoft.com/office/drawing/2014/main" id="{2A4E22BB-FCEF-0C6C-69C5-7E21671C6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048000"/>
            <a:ext cx="5966225" cy="313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07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55" y="307421"/>
            <a:ext cx="8339124" cy="677108"/>
          </a:xfrm>
        </p:spPr>
        <p:txBody>
          <a:bodyPr/>
          <a:lstStyle/>
          <a:p>
            <a:r>
              <a:rPr lang="en-GB" dirty="0"/>
              <a:t>Cryptography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848" y="1277600"/>
            <a:ext cx="8902928" cy="1846659"/>
          </a:xfrm>
        </p:spPr>
        <p:txBody>
          <a:bodyPr/>
          <a:lstStyle/>
          <a:p>
            <a:pPr algn="l"/>
            <a:r>
              <a:rPr lang="en-GB" b="1" i="0" dirty="0">
                <a:effectLst/>
                <a:latin typeface="Söhne"/>
              </a:rPr>
              <a:t>Receiver: </a:t>
            </a:r>
            <a:r>
              <a:rPr lang="en-GB" b="0" i="0" dirty="0">
                <a:effectLst/>
                <a:latin typeface="Söhne"/>
              </a:rPr>
              <a:t>This is the person  receive  the message, who uses the decryption key and algorithm to convert the ciphertext back into plaintext.</a:t>
            </a:r>
          </a:p>
          <a:p>
            <a:br>
              <a:rPr lang="en-GB" dirty="0"/>
            </a:b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5" name="Picture 4" descr="A diagram of a computer algorithm&#10;&#10;Description automatically generated">
            <a:extLst>
              <a:ext uri="{FF2B5EF4-FFF2-40B4-BE49-F238E27FC236}">
                <a16:creationId xmlns:a16="http://schemas.microsoft.com/office/drawing/2014/main" id="{2A4E22BB-FCEF-0C6C-69C5-7E21671C6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048000"/>
            <a:ext cx="5966225" cy="313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11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437" y="1828800"/>
            <a:ext cx="8439150" cy="861774"/>
          </a:xfrm>
        </p:spPr>
        <p:txBody>
          <a:bodyPr/>
          <a:lstStyle/>
          <a:p>
            <a:pPr algn="ctr"/>
            <a:endParaRPr lang="en-GB" sz="3200" b="1" dirty="0"/>
          </a:p>
          <a:p>
            <a:pPr algn="l"/>
            <a:r>
              <a:rPr lang="en-GB" b="1" dirty="0"/>
              <a:t>Suggest what sentence or word from the drawing</a:t>
            </a:r>
          </a:p>
        </p:txBody>
      </p:sp>
      <p:pic>
        <p:nvPicPr>
          <p:cNvPr id="5" name="Picture 4" descr="A pencil with a eraser&#10;&#10;Description automatically generated">
            <a:extLst>
              <a:ext uri="{FF2B5EF4-FFF2-40B4-BE49-F238E27FC236}">
                <a16:creationId xmlns:a16="http://schemas.microsoft.com/office/drawing/2014/main" id="{70AE92E5-62FD-BEEC-DE8C-70F968677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908300"/>
            <a:ext cx="54102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41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1431161"/>
          </a:xfrm>
        </p:spPr>
        <p:txBody>
          <a:bodyPr/>
          <a:lstStyle/>
          <a:p>
            <a:r>
              <a:rPr lang="en-GB" sz="3500" dirty="0"/>
              <a:t>Type</a:t>
            </a:r>
            <a:r>
              <a:rPr lang="en-GB" sz="1400" i="0" dirty="0">
                <a:effectLst/>
                <a:latin typeface="Söhne"/>
              </a:rPr>
              <a:t> </a:t>
            </a:r>
            <a:r>
              <a:rPr lang="en-GB" sz="3500" dirty="0"/>
              <a:t>of</a:t>
            </a:r>
            <a:r>
              <a:rPr lang="en-GB" sz="1400" i="0" dirty="0">
                <a:effectLst/>
                <a:latin typeface="Söhne"/>
              </a:rPr>
              <a:t> </a:t>
            </a:r>
            <a:r>
              <a:rPr lang="en-GB" sz="3500" i="0" dirty="0">
                <a:effectLst/>
                <a:latin typeface="Söhne"/>
              </a:rPr>
              <a:t>C</a:t>
            </a:r>
            <a:r>
              <a:rPr lang="en-GB" sz="3500" dirty="0"/>
              <a:t>ryptography</a:t>
            </a:r>
            <a:r>
              <a:rPr lang="en-GB" sz="1400" i="0" dirty="0">
                <a:effectLst/>
                <a:latin typeface="Söhne"/>
              </a:rPr>
              <a:t> </a:t>
            </a:r>
            <a:br>
              <a:rPr lang="en-GB" sz="1400" i="0" dirty="0">
                <a:effectLst/>
                <a:latin typeface="Söhne"/>
              </a:rPr>
            </a:br>
            <a:br>
              <a:rPr lang="en-GB" sz="1400" i="0" dirty="0">
                <a:effectLst/>
                <a:latin typeface="Söhne"/>
              </a:rPr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472" y="1281180"/>
            <a:ext cx="9055328" cy="2874826"/>
          </a:xfrm>
        </p:spPr>
        <p:txBody>
          <a:bodyPr/>
          <a:lstStyle/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r>
              <a:rPr lang="en-GB" b="1" i="0" dirty="0">
                <a:effectLst/>
                <a:latin typeface="Söhne"/>
              </a:rPr>
              <a:t>Symmetric Key Cryptography (Secret Key Cryptography):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 In this type of cryptography, the same secret key is used for both encryption and decryption.</a:t>
            </a: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6" name="Picture 5" descr="A diagram of a secret key encryption&#10;&#10;Description automatically generated">
            <a:extLst>
              <a:ext uri="{FF2B5EF4-FFF2-40B4-BE49-F238E27FC236}">
                <a16:creationId xmlns:a16="http://schemas.microsoft.com/office/drawing/2014/main" id="{21D1AC95-4DA0-19B5-2B30-7A994EBA3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514600"/>
            <a:ext cx="777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72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1169551"/>
          </a:xfrm>
        </p:spPr>
        <p:txBody>
          <a:bodyPr/>
          <a:lstStyle/>
          <a:p>
            <a:r>
              <a:rPr lang="en-GB" sz="3200" dirty="0"/>
              <a:t>How</a:t>
            </a:r>
            <a:r>
              <a:rPr lang="en-GB" sz="3200" b="1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en-GB" sz="3200" dirty="0"/>
              <a:t>Symmetric Encryption Works </a:t>
            </a:r>
            <a:br>
              <a:rPr lang="en-GB" sz="1400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472" y="1281180"/>
            <a:ext cx="9055328" cy="2887650"/>
          </a:xfrm>
        </p:spPr>
        <p:txBody>
          <a:bodyPr/>
          <a:lstStyle/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r>
              <a:rPr lang="en-GB" b="1" i="0" dirty="0">
                <a:effectLst/>
                <a:latin typeface="Söhne"/>
              </a:rPr>
              <a:t>Encryption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r>
              <a:rPr lang="en-GB" b="1" i="0" dirty="0">
                <a:effectLst/>
                <a:latin typeface="Söhne"/>
              </a:rPr>
              <a:t>Step 1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 Alice wants to securely send a message to Bob. They both share a secret key.</a:t>
            </a: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9" name="Picture 8" descr="A person and person icons&#10;&#10;Description automatically generated">
            <a:extLst>
              <a:ext uri="{FF2B5EF4-FFF2-40B4-BE49-F238E27FC236}">
                <a16:creationId xmlns:a16="http://schemas.microsoft.com/office/drawing/2014/main" id="{0646F174-8E96-F8E5-8D68-787E7526A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626820"/>
            <a:ext cx="3302000" cy="1950000"/>
          </a:xfrm>
          <a:prstGeom prst="rect">
            <a:avLst/>
          </a:prstGeom>
        </p:spPr>
      </p:pic>
      <p:pic>
        <p:nvPicPr>
          <p:cNvPr id="11" name="Picture 10" descr="A white background with a light&#10;&#10;Description automatically generated">
            <a:extLst>
              <a:ext uri="{FF2B5EF4-FFF2-40B4-BE49-F238E27FC236}">
                <a16:creationId xmlns:a16="http://schemas.microsoft.com/office/drawing/2014/main" id="{17F71BEA-2E95-C7B6-8648-B7425D38D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48" y="3626821"/>
            <a:ext cx="3797072" cy="1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90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1169551"/>
          </a:xfrm>
        </p:spPr>
        <p:txBody>
          <a:bodyPr/>
          <a:lstStyle/>
          <a:p>
            <a:r>
              <a:rPr lang="en-GB" sz="3200" dirty="0"/>
              <a:t>How</a:t>
            </a:r>
            <a:r>
              <a:rPr lang="en-GB" sz="3200" b="1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en-GB" sz="3200" dirty="0"/>
              <a:t>Symmetric Encryption Works </a:t>
            </a:r>
            <a:br>
              <a:rPr lang="en-GB" sz="1400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472" y="1281180"/>
            <a:ext cx="9055328" cy="2887650"/>
          </a:xfrm>
        </p:spPr>
        <p:txBody>
          <a:bodyPr/>
          <a:lstStyle/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r>
              <a:rPr lang="en-GB" b="1" i="0" dirty="0">
                <a:effectLst/>
                <a:latin typeface="Söhne"/>
              </a:rPr>
              <a:t>Encryption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r>
              <a:rPr lang="en-GB" b="1" i="0" dirty="0">
                <a:effectLst/>
                <a:latin typeface="Söhne"/>
              </a:rPr>
              <a:t>Step 2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 The Alice  uses the shared secret key to encrypt the plaintext message.</a:t>
            </a: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50C7E7B-C353-ED7A-95D4-B98CFAF43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2971799"/>
            <a:ext cx="7010399" cy="317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69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527" y="2743200"/>
            <a:ext cx="9144000" cy="1438910"/>
          </a:xfrm>
          <a:custGeom>
            <a:avLst/>
            <a:gdLst/>
            <a:ahLst/>
            <a:cxnLst/>
            <a:rect l="l" t="t" r="r" b="b"/>
            <a:pathLst>
              <a:path w="9144000" h="1438910">
                <a:moveTo>
                  <a:pt x="9144000" y="0"/>
                </a:moveTo>
                <a:lnTo>
                  <a:pt x="0" y="0"/>
                </a:lnTo>
                <a:lnTo>
                  <a:pt x="0" y="1438655"/>
                </a:lnTo>
                <a:lnTo>
                  <a:pt x="9144000" y="1438655"/>
                </a:lnTo>
                <a:lnTo>
                  <a:pt x="914400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457200" y="3176046"/>
            <a:ext cx="7523485" cy="11830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 fontAlgn="t"/>
            <a:r>
              <a:rPr lang="en-GB" sz="3200" dirty="0">
                <a:solidFill>
                  <a:schemeClr val="tx1"/>
                </a:solidFill>
                <a:latin typeface="Söhne"/>
              </a:rPr>
              <a:t> Cryptography</a:t>
            </a:r>
            <a:br>
              <a:rPr lang="en-GB" sz="1200" b="0" i="0" dirty="0">
                <a:solidFill>
                  <a:srgbClr val="202124"/>
                </a:solidFill>
                <a:effectLst/>
                <a:latin typeface="Google Sans"/>
              </a:rPr>
            </a:br>
            <a:br>
              <a:rPr lang="en-GB" sz="1200" dirty="0"/>
            </a:br>
            <a:endParaRPr lang="en-GB" sz="3200" dirty="0">
              <a:solidFill>
                <a:schemeClr val="tx1"/>
              </a:solidFill>
              <a:latin typeface="Söh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1169551"/>
          </a:xfrm>
        </p:spPr>
        <p:txBody>
          <a:bodyPr/>
          <a:lstStyle/>
          <a:p>
            <a:r>
              <a:rPr lang="en-GB" sz="3200" dirty="0"/>
              <a:t>How</a:t>
            </a:r>
            <a:r>
              <a:rPr lang="en-GB" sz="3200" b="1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en-GB" sz="3200" dirty="0"/>
              <a:t>Symmetric Encryption Works </a:t>
            </a:r>
            <a:br>
              <a:rPr lang="en-GB" sz="1400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472" y="1281180"/>
            <a:ext cx="9055328" cy="2468561"/>
          </a:xfrm>
        </p:spPr>
        <p:txBody>
          <a:bodyPr/>
          <a:lstStyle/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r>
              <a:rPr lang="en-GB" b="1" i="0" dirty="0">
                <a:effectLst/>
                <a:latin typeface="Söhne"/>
              </a:rPr>
              <a:t>Encryption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r>
              <a:rPr lang="en-GB" b="1" i="0" dirty="0">
                <a:effectLst/>
                <a:latin typeface="Söhne"/>
              </a:rPr>
              <a:t>Step 3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 The encryption process transforms the plaintext into ciphertext, which appears as a random jumble of characters.</a:t>
            </a: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6" name="Picture 5" descr="A key and a document&#10;&#10;Description automatically generated">
            <a:extLst>
              <a:ext uri="{FF2B5EF4-FFF2-40B4-BE49-F238E27FC236}">
                <a16:creationId xmlns:a16="http://schemas.microsoft.com/office/drawing/2014/main" id="{7CE19CCF-5E38-AA30-2D75-1D13EDB3E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83469"/>
            <a:ext cx="2667000" cy="2133600"/>
          </a:xfrm>
          <a:prstGeom prst="rect">
            <a:avLst/>
          </a:prstGeom>
        </p:spPr>
      </p:pic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BA4E23C4-0E58-530D-D855-4427ABE5B813}"/>
              </a:ext>
            </a:extLst>
          </p:cNvPr>
          <p:cNvSpPr/>
          <p:nvPr/>
        </p:nvSpPr>
        <p:spPr>
          <a:xfrm>
            <a:off x="4000499" y="4604456"/>
            <a:ext cx="1143000" cy="659885"/>
          </a:xfrm>
          <a:prstGeom prst="notched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number and a numb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9B93616-75C6-843B-713A-9CE7F662C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2" y="3749741"/>
            <a:ext cx="24574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37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1169551"/>
          </a:xfrm>
        </p:spPr>
        <p:txBody>
          <a:bodyPr/>
          <a:lstStyle/>
          <a:p>
            <a:r>
              <a:rPr lang="en-GB" sz="3200" dirty="0"/>
              <a:t>How</a:t>
            </a:r>
            <a:r>
              <a:rPr lang="en-GB" sz="3200" b="1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en-GB" sz="3200" dirty="0"/>
              <a:t>Symmetric Encryption Works </a:t>
            </a:r>
            <a:br>
              <a:rPr lang="en-GB" sz="1400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472" y="1281180"/>
            <a:ext cx="9055328" cy="2332113"/>
          </a:xfrm>
        </p:spPr>
        <p:txBody>
          <a:bodyPr/>
          <a:lstStyle/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Transmission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Step 4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 </a:t>
            </a:r>
            <a:r>
              <a:rPr lang="en-GB" dirty="0">
                <a:solidFill>
                  <a:srgbClr val="0F0F0F"/>
                </a:solidFill>
                <a:latin typeface="Söhne"/>
              </a:rPr>
              <a:t>Alice 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transmits the ciphertext over an insecure communication channel (e.g., the internet).</a:t>
            </a: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BA4E23C4-0E58-530D-D855-4427ABE5B813}"/>
              </a:ext>
            </a:extLst>
          </p:cNvPr>
          <p:cNvSpPr/>
          <p:nvPr/>
        </p:nvSpPr>
        <p:spPr>
          <a:xfrm>
            <a:off x="3124199" y="4339622"/>
            <a:ext cx="2095499" cy="659885"/>
          </a:xfrm>
          <a:prstGeom prst="notched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number and a numb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9B93616-75C6-843B-713A-9CE7F662C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46" y="3435529"/>
            <a:ext cx="1071553" cy="930341"/>
          </a:xfrm>
          <a:prstGeom prst="rect">
            <a:avLst/>
          </a:prstGeom>
        </p:spPr>
      </p:pic>
      <p:pic>
        <p:nvPicPr>
          <p:cNvPr id="5" name="Picture 4" descr="A globe with a cursor pointing at it&#10;&#10;Description automatically generated">
            <a:extLst>
              <a:ext uri="{FF2B5EF4-FFF2-40B4-BE49-F238E27FC236}">
                <a16:creationId xmlns:a16="http://schemas.microsoft.com/office/drawing/2014/main" id="{D6A768E0-09C0-20F3-9414-AB271EDB5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46" y="4840829"/>
            <a:ext cx="1223954" cy="1223954"/>
          </a:xfrm>
          <a:prstGeom prst="rect">
            <a:avLst/>
          </a:prstGeom>
        </p:spPr>
      </p:pic>
      <p:pic>
        <p:nvPicPr>
          <p:cNvPr id="10" name="Picture 9" descr="A close up of a person&#10;&#10;Description automatically generated">
            <a:extLst>
              <a:ext uri="{FF2B5EF4-FFF2-40B4-BE49-F238E27FC236}">
                <a16:creationId xmlns:a16="http://schemas.microsoft.com/office/drawing/2014/main" id="{02FCFB0D-F498-1031-47F5-36A29FF4E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8" y="3113857"/>
            <a:ext cx="2226588" cy="2708302"/>
          </a:xfrm>
          <a:prstGeom prst="rect">
            <a:avLst/>
          </a:prstGeom>
        </p:spPr>
      </p:pic>
      <p:pic>
        <p:nvPicPr>
          <p:cNvPr id="12" name="Picture 11" descr="A person with a bow tie&#10;&#10;Description automatically generated">
            <a:extLst>
              <a:ext uri="{FF2B5EF4-FFF2-40B4-BE49-F238E27FC236}">
                <a16:creationId xmlns:a16="http://schemas.microsoft.com/office/drawing/2014/main" id="{6E6000DA-EC17-E6AE-7B7E-487D22F16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97" y="3113858"/>
            <a:ext cx="2226588" cy="270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92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1169551"/>
          </a:xfrm>
        </p:spPr>
        <p:txBody>
          <a:bodyPr/>
          <a:lstStyle/>
          <a:p>
            <a:r>
              <a:rPr lang="en-GB" sz="3200" dirty="0"/>
              <a:t>How</a:t>
            </a:r>
            <a:r>
              <a:rPr lang="en-GB" sz="3200" b="1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en-GB" sz="3200" dirty="0"/>
              <a:t>Symmetric Encryption Works </a:t>
            </a:r>
            <a:br>
              <a:rPr lang="en-GB" sz="1400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472" y="1281180"/>
            <a:ext cx="9055328" cy="1913024"/>
          </a:xfrm>
        </p:spPr>
        <p:txBody>
          <a:bodyPr/>
          <a:lstStyle/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Transmission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Step 4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 Even if an eavesdropper intercepts the ciphertext and the public key, they cannot easily decrypt the message without the private key.</a:t>
            </a: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BA4E23C4-0E58-530D-D855-4427ABE5B813}"/>
              </a:ext>
            </a:extLst>
          </p:cNvPr>
          <p:cNvSpPr/>
          <p:nvPr/>
        </p:nvSpPr>
        <p:spPr>
          <a:xfrm>
            <a:off x="3124199" y="4339622"/>
            <a:ext cx="2095499" cy="659885"/>
          </a:xfrm>
          <a:prstGeom prst="notched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number and a numb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9B93616-75C6-843B-713A-9CE7F662C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46" y="3435529"/>
            <a:ext cx="1071553" cy="930341"/>
          </a:xfrm>
          <a:prstGeom prst="rect">
            <a:avLst/>
          </a:prstGeom>
        </p:spPr>
      </p:pic>
      <p:pic>
        <p:nvPicPr>
          <p:cNvPr id="5" name="Picture 4" descr="A globe with a cursor pointing at it&#10;&#10;Description automatically generated">
            <a:extLst>
              <a:ext uri="{FF2B5EF4-FFF2-40B4-BE49-F238E27FC236}">
                <a16:creationId xmlns:a16="http://schemas.microsoft.com/office/drawing/2014/main" id="{D6A768E0-09C0-20F3-9414-AB271EDB5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46" y="4840829"/>
            <a:ext cx="1223954" cy="1223954"/>
          </a:xfrm>
          <a:prstGeom prst="rect">
            <a:avLst/>
          </a:prstGeom>
        </p:spPr>
      </p:pic>
      <p:pic>
        <p:nvPicPr>
          <p:cNvPr id="10" name="Picture 9" descr="A close up of a person&#10;&#10;Description automatically generated">
            <a:extLst>
              <a:ext uri="{FF2B5EF4-FFF2-40B4-BE49-F238E27FC236}">
                <a16:creationId xmlns:a16="http://schemas.microsoft.com/office/drawing/2014/main" id="{02FCFB0D-F498-1031-47F5-36A29FF4E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8" y="3113857"/>
            <a:ext cx="2226588" cy="2708302"/>
          </a:xfrm>
          <a:prstGeom prst="rect">
            <a:avLst/>
          </a:prstGeom>
        </p:spPr>
      </p:pic>
      <p:pic>
        <p:nvPicPr>
          <p:cNvPr id="12" name="Picture 11" descr="A person with a bow tie&#10;&#10;Description automatically generated">
            <a:extLst>
              <a:ext uri="{FF2B5EF4-FFF2-40B4-BE49-F238E27FC236}">
                <a16:creationId xmlns:a16="http://schemas.microsoft.com/office/drawing/2014/main" id="{6E6000DA-EC17-E6AE-7B7E-487D22F16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97" y="3113858"/>
            <a:ext cx="2226588" cy="270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11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1169551"/>
          </a:xfrm>
        </p:spPr>
        <p:txBody>
          <a:bodyPr/>
          <a:lstStyle/>
          <a:p>
            <a:r>
              <a:rPr lang="en-GB" sz="3200" dirty="0"/>
              <a:t>How</a:t>
            </a:r>
            <a:r>
              <a:rPr lang="en-GB" sz="3200" b="1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en-GB" sz="3200" dirty="0"/>
              <a:t>Symmetric Encryption Works </a:t>
            </a:r>
            <a:br>
              <a:rPr lang="en-GB" sz="1400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472" y="1281180"/>
            <a:ext cx="9055328" cy="1962781"/>
          </a:xfrm>
        </p:spPr>
        <p:txBody>
          <a:bodyPr/>
          <a:lstStyle/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Decryption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Step 5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 Bob receive the ciphertext. also has the secret key</a:t>
            </a: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6" name="Picture 5" descr="A couple of colorful hats&#10;&#10;Description automatically generated with medium confidence">
            <a:extLst>
              <a:ext uri="{FF2B5EF4-FFF2-40B4-BE49-F238E27FC236}">
                <a16:creationId xmlns:a16="http://schemas.microsoft.com/office/drawing/2014/main" id="{0D3CA342-2441-1CF4-D2C9-600DC1CF2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3" y="2743200"/>
            <a:ext cx="7772400" cy="340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90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1169551"/>
          </a:xfrm>
        </p:spPr>
        <p:txBody>
          <a:bodyPr/>
          <a:lstStyle/>
          <a:p>
            <a:r>
              <a:rPr lang="en-GB" sz="3200" dirty="0"/>
              <a:t>How</a:t>
            </a:r>
            <a:r>
              <a:rPr lang="en-GB" sz="3200" b="1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en-GB" sz="3200" dirty="0"/>
              <a:t>Symmetric Encryption Works </a:t>
            </a:r>
            <a:br>
              <a:rPr lang="en-GB" sz="1400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472" y="1281180"/>
            <a:ext cx="9055328" cy="1593450"/>
          </a:xfrm>
        </p:spPr>
        <p:txBody>
          <a:bodyPr/>
          <a:lstStyle/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Decryption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r>
              <a:rPr lang="en-GB" b="1" i="0" dirty="0">
                <a:effectLst/>
                <a:latin typeface="Söhne"/>
              </a:rPr>
              <a:t>Step 7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 The decryption process transforms the ciphertext back into the original plaintext message.</a:t>
            </a: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B4FB474A-7E31-7BDA-8065-237887EBF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17" y="3074309"/>
            <a:ext cx="2057400" cy="1802491"/>
          </a:xfrm>
          <a:prstGeom prst="rect">
            <a:avLst/>
          </a:prstGeom>
        </p:spPr>
      </p:pic>
      <p:sp>
        <p:nvSpPr>
          <p:cNvPr id="9" name="Notched Right Arrow 8">
            <a:extLst>
              <a:ext uri="{FF2B5EF4-FFF2-40B4-BE49-F238E27FC236}">
                <a16:creationId xmlns:a16="http://schemas.microsoft.com/office/drawing/2014/main" id="{98D6B401-64C9-E0AD-8687-7CF3D9B250C4}"/>
              </a:ext>
            </a:extLst>
          </p:cNvPr>
          <p:cNvSpPr/>
          <p:nvPr/>
        </p:nvSpPr>
        <p:spPr>
          <a:xfrm>
            <a:off x="2743200" y="3729345"/>
            <a:ext cx="2819400" cy="659885"/>
          </a:xfrm>
          <a:prstGeom prst="notched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erson with a bow tie&#10;&#10;Description automatically generated">
            <a:extLst>
              <a:ext uri="{FF2B5EF4-FFF2-40B4-BE49-F238E27FC236}">
                <a16:creationId xmlns:a16="http://schemas.microsoft.com/office/drawing/2014/main" id="{1E8FFBEC-4447-FEE5-0238-7E2821278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6659"/>
            <a:ext cx="2057400" cy="2045069"/>
          </a:xfrm>
          <a:prstGeom prst="rect">
            <a:avLst/>
          </a:prstGeom>
        </p:spPr>
      </p:pic>
      <p:pic>
        <p:nvPicPr>
          <p:cNvPr id="13" name="Picture 12" descr="A close-up of a document&#10;&#10;Description automatically generated">
            <a:extLst>
              <a:ext uri="{FF2B5EF4-FFF2-40B4-BE49-F238E27FC236}">
                <a16:creationId xmlns:a16="http://schemas.microsoft.com/office/drawing/2014/main" id="{18C7F3F7-1DD0-1227-52B4-8849E1BE7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12" y="4581728"/>
            <a:ext cx="1536700" cy="167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79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1169551"/>
          </a:xfrm>
        </p:spPr>
        <p:txBody>
          <a:bodyPr/>
          <a:lstStyle/>
          <a:p>
            <a:r>
              <a:rPr lang="en-GB" sz="3200" dirty="0"/>
              <a:t>How</a:t>
            </a:r>
            <a:r>
              <a:rPr lang="en-GB" sz="3200" b="1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en-GB" sz="3200" dirty="0"/>
              <a:t>Symmetric Encryption Works </a:t>
            </a:r>
            <a:br>
              <a:rPr lang="en-GB" sz="1400" dirty="0"/>
            </a:b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74B1DA-B95F-7B3A-5878-857B58CE6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437" y="1800858"/>
            <a:ext cx="8439150" cy="369332"/>
          </a:xfrm>
        </p:spPr>
        <p:txBody>
          <a:bodyPr/>
          <a:lstStyle/>
          <a:p>
            <a:pPr marL="0" algn="l" rtl="0"/>
            <a:r>
              <a:rPr lang="en-US" dirty="0"/>
              <a:t>Let's do it in real life.</a:t>
            </a:r>
          </a:p>
        </p:txBody>
      </p:sp>
      <p:pic>
        <p:nvPicPr>
          <p:cNvPr id="8" name="Picture 7" descr="A black stamp with white text&#10;&#10;Description automatically generated">
            <a:extLst>
              <a:ext uri="{FF2B5EF4-FFF2-40B4-BE49-F238E27FC236}">
                <a16:creationId xmlns:a16="http://schemas.microsoft.com/office/drawing/2014/main" id="{04EACA44-78D9-FDD8-2080-BDF4D0ECD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50048"/>
            <a:ext cx="4038600" cy="368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42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0E43-6C05-E06E-21A9-939C24EF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538609"/>
          </a:xfrm>
        </p:spPr>
        <p:txBody>
          <a:bodyPr/>
          <a:lstStyle/>
          <a:p>
            <a:pPr algn="l"/>
            <a:r>
              <a:rPr lang="en-GB" sz="3500" dirty="0"/>
              <a:t>Common</a:t>
            </a:r>
            <a:r>
              <a:rPr lang="en-GB" sz="1800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en-GB" sz="3500" dirty="0"/>
              <a:t>symmetric key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C8208-6EA4-B518-1A61-8F8567BDB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251" y="1339036"/>
            <a:ext cx="8575497" cy="5909310"/>
          </a:xfrm>
        </p:spPr>
        <p:txBody>
          <a:bodyPr/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Advanced Encryption Standard (AES): 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Widely used and highly secure symmetric encryption algorithm with key lengths of 128, 192, or 256 bits.</a:t>
            </a:r>
          </a:p>
          <a:p>
            <a:pPr marL="342900" indent="-342900" algn="l">
              <a:buFont typeface="Wingdings" pitchFamily="2" charset="2"/>
              <a:buChar char="Ø"/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Data Encryption Standard (DES): 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An older symmetric encryption algorithm that is less secure and has largely been replaced by AES.</a:t>
            </a:r>
          </a:p>
          <a:p>
            <a:pPr marL="342900" indent="-342900" algn="l">
              <a:buFont typeface="Wingdings" pitchFamily="2" charset="2"/>
              <a:buChar char="Ø"/>
            </a:pPr>
            <a:endParaRPr lang="en-GB" b="1" i="0" dirty="0">
              <a:solidFill>
                <a:srgbClr val="0F0F0F"/>
              </a:solidFill>
              <a:effectLst/>
              <a:latin typeface="Söhne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Triple Data Encryption Algorithm (3DES): 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An enhancement of DES that applies the DES algorithm three times in succession with different keys for improved security.</a:t>
            </a:r>
          </a:p>
          <a:p>
            <a:pPr marL="342900" indent="-342900" algn="l">
              <a:buFont typeface="Wingdings" pitchFamily="2" charset="2"/>
              <a:buChar char="v"/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42900" indent="-342900" algn="l" rtl="0">
              <a:buFont typeface="Wingdings" pitchFamily="2" charset="2"/>
              <a:buChar char="Ø"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algn="l" rtl="0"/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algn="l" rtl="0"/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algn="l" rtl="0"/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730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1431161"/>
          </a:xfrm>
        </p:spPr>
        <p:txBody>
          <a:bodyPr/>
          <a:lstStyle/>
          <a:p>
            <a:r>
              <a:rPr lang="en-GB" sz="3500" dirty="0"/>
              <a:t>Type</a:t>
            </a:r>
            <a:r>
              <a:rPr lang="en-GB" sz="1400" i="0" dirty="0">
                <a:effectLst/>
                <a:latin typeface="Söhne"/>
              </a:rPr>
              <a:t> </a:t>
            </a:r>
            <a:r>
              <a:rPr lang="en-GB" sz="3500" dirty="0"/>
              <a:t>of</a:t>
            </a:r>
            <a:r>
              <a:rPr lang="en-GB" sz="1400" i="0" dirty="0">
                <a:effectLst/>
                <a:latin typeface="Söhne"/>
              </a:rPr>
              <a:t> </a:t>
            </a:r>
            <a:r>
              <a:rPr lang="en-GB" sz="3500" i="0" dirty="0">
                <a:effectLst/>
                <a:latin typeface="Söhne"/>
              </a:rPr>
              <a:t>C</a:t>
            </a:r>
            <a:r>
              <a:rPr lang="en-GB" sz="3500" dirty="0"/>
              <a:t>ryptography</a:t>
            </a:r>
            <a:r>
              <a:rPr lang="en-GB" sz="1400" i="0" dirty="0">
                <a:effectLst/>
                <a:latin typeface="Söhne"/>
              </a:rPr>
              <a:t> </a:t>
            </a:r>
            <a:br>
              <a:rPr lang="en-GB" sz="1400" i="0" dirty="0">
                <a:effectLst/>
                <a:latin typeface="Söhne"/>
              </a:rPr>
            </a:br>
            <a:br>
              <a:rPr lang="en-GB" sz="1400" i="0" dirty="0">
                <a:effectLst/>
                <a:latin typeface="Söhne"/>
              </a:rPr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472" y="1281180"/>
            <a:ext cx="9055328" cy="2455737"/>
          </a:xfrm>
        </p:spPr>
        <p:txBody>
          <a:bodyPr/>
          <a:lstStyle/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r>
              <a:rPr lang="en-GB" b="1" i="0" dirty="0">
                <a:effectLst/>
                <a:latin typeface="Söhne"/>
              </a:rPr>
              <a:t>Asymmetric Key Cryptography (Public Key Cryptography):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 Asymmetric cryptography uses a pair of keys, a public key for encryption and a private key for decryption</a:t>
            </a: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6" name="Picture 5" descr="A diagram of a secret key encryption&#10;&#10;Description automatically generated">
            <a:extLst>
              <a:ext uri="{FF2B5EF4-FFF2-40B4-BE49-F238E27FC236}">
                <a16:creationId xmlns:a16="http://schemas.microsoft.com/office/drawing/2014/main" id="{21D1AC95-4DA0-19B5-2B30-7A994EBA3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514600"/>
            <a:ext cx="777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21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1169551"/>
          </a:xfrm>
        </p:spPr>
        <p:txBody>
          <a:bodyPr/>
          <a:lstStyle/>
          <a:p>
            <a:r>
              <a:rPr lang="en-GB" sz="3200" dirty="0"/>
              <a:t>How</a:t>
            </a:r>
            <a:r>
              <a:rPr lang="en-GB" sz="3200" b="1" i="0" dirty="0">
                <a:solidFill>
                  <a:srgbClr val="0F0F0F"/>
                </a:solidFill>
                <a:effectLst/>
                <a:latin typeface="Söhne"/>
              </a:rPr>
              <a:t> As</a:t>
            </a:r>
            <a:r>
              <a:rPr lang="en-GB" sz="3200" dirty="0"/>
              <a:t>ymmetric Encryption Works </a:t>
            </a:r>
            <a:br>
              <a:rPr lang="en-GB" sz="1400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1194" y="661956"/>
            <a:ext cx="9055328" cy="2049472"/>
          </a:xfrm>
        </p:spPr>
        <p:txBody>
          <a:bodyPr/>
          <a:lstStyle/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Key Pair Generation:</a:t>
            </a:r>
            <a:endParaRPr lang="en-GB" b="1" i="0" dirty="0">
              <a:effectLst/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r>
              <a:rPr lang="en-GB" b="1" i="0" dirty="0">
                <a:effectLst/>
                <a:latin typeface="Söhne"/>
              </a:rPr>
              <a:t>Step </a:t>
            </a:r>
            <a:r>
              <a:rPr lang="en-GB" b="1" dirty="0">
                <a:latin typeface="Söhne"/>
              </a:rPr>
              <a:t>1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 Alice and Bob generate two keys: one is a public key, and the second is a private key.</a:t>
            </a: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6" name="Picture 5" descr="A white background with a light&#10;&#10;Description automatically generated">
            <a:extLst>
              <a:ext uri="{FF2B5EF4-FFF2-40B4-BE49-F238E27FC236}">
                <a16:creationId xmlns:a16="http://schemas.microsoft.com/office/drawing/2014/main" id="{365AF467-7AD9-12F4-BD14-21572CFC7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2481961"/>
            <a:ext cx="7772400" cy="371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39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1169551"/>
          </a:xfrm>
        </p:spPr>
        <p:txBody>
          <a:bodyPr/>
          <a:lstStyle/>
          <a:p>
            <a:r>
              <a:rPr lang="en-GB" sz="3200" dirty="0"/>
              <a:t>How</a:t>
            </a:r>
            <a:r>
              <a:rPr lang="en-GB" sz="3200" b="1" i="0" dirty="0">
                <a:solidFill>
                  <a:srgbClr val="0F0F0F"/>
                </a:solidFill>
                <a:effectLst/>
                <a:latin typeface="Söhne"/>
              </a:rPr>
              <a:t> As</a:t>
            </a:r>
            <a:r>
              <a:rPr lang="en-GB" sz="3200" dirty="0"/>
              <a:t>ymmetric Encryption Works </a:t>
            </a:r>
            <a:br>
              <a:rPr lang="en-GB" sz="1400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1194" y="661956"/>
            <a:ext cx="9055328" cy="2049472"/>
          </a:xfrm>
        </p:spPr>
        <p:txBody>
          <a:bodyPr/>
          <a:lstStyle/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Share keys:</a:t>
            </a:r>
            <a:endParaRPr lang="en-GB" b="1" i="0" dirty="0">
              <a:effectLst/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r>
              <a:rPr lang="en-GB" b="1" i="0" dirty="0">
                <a:effectLst/>
                <a:latin typeface="Söhne"/>
              </a:rPr>
              <a:t>Step 2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 </a:t>
            </a:r>
            <a:r>
              <a:rPr lang="en-GB" dirty="0">
                <a:solidFill>
                  <a:srgbClr val="0F0F0F"/>
                </a:solidFill>
                <a:latin typeface="Söhne"/>
              </a:rPr>
              <a:t>Alice and Bob only 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start sharing public key and both keep private key secret .</a:t>
            </a: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96AD51-A6D9-AAD0-BB51-6740AAF62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09844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30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228600"/>
            <a:ext cx="8339124" cy="677108"/>
          </a:xfrm>
        </p:spPr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437" y="1103573"/>
            <a:ext cx="8979128" cy="8910324"/>
          </a:xfrm>
        </p:spPr>
        <p:txBody>
          <a:bodyPr/>
          <a:lstStyle/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dirty="0"/>
              <a:t>What is Cryptography ? </a:t>
            </a: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dirty="0"/>
              <a:t>Why Cryptography is important?</a:t>
            </a: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dirty="0"/>
              <a:t>Cryptography Components</a:t>
            </a: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dirty="0"/>
              <a:t>Activity</a:t>
            </a: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Type</a:t>
            </a:r>
            <a:r>
              <a:rPr lang="en-GB" sz="1050" i="0" dirty="0">
                <a:effectLst/>
                <a:latin typeface="Söhne"/>
              </a:rPr>
              <a:t> </a:t>
            </a:r>
            <a:r>
              <a:rPr lang="en-GB" sz="2400" dirty="0"/>
              <a:t>of</a:t>
            </a:r>
            <a:r>
              <a:rPr lang="en-GB" sz="1050" i="0" dirty="0">
                <a:effectLst/>
                <a:latin typeface="Söhne"/>
              </a:rPr>
              <a:t> </a:t>
            </a:r>
            <a:r>
              <a:rPr lang="en-GB" sz="2400" i="0" dirty="0">
                <a:effectLst/>
                <a:latin typeface="Söhne"/>
              </a:rPr>
              <a:t>C</a:t>
            </a:r>
            <a:r>
              <a:rPr lang="en-GB" sz="2400" dirty="0"/>
              <a:t>ryptography</a:t>
            </a:r>
            <a:r>
              <a:rPr lang="en-GB" sz="1050" i="0" dirty="0">
                <a:effectLst/>
                <a:latin typeface="Söhne"/>
              </a:rPr>
              <a:t> </a:t>
            </a: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Söhne"/>
              </a:rPr>
              <a:t>How Symmetric &amp; Asymmetric</a:t>
            </a:r>
            <a:r>
              <a:rPr lang="en-GB" sz="2400" dirty="0"/>
              <a:t> </a:t>
            </a:r>
            <a:r>
              <a:rPr lang="en-GB" dirty="0">
                <a:latin typeface="Söhne"/>
              </a:rPr>
              <a:t>Encryption Works</a:t>
            </a: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2400" i="0" dirty="0">
                <a:effectLst/>
                <a:latin typeface="Söhne"/>
              </a:rPr>
              <a:t>C</a:t>
            </a:r>
            <a:r>
              <a:rPr lang="en-GB" sz="2400" dirty="0"/>
              <a:t>ryptography</a:t>
            </a:r>
            <a:r>
              <a:rPr lang="en-GB" sz="1050" b="0" i="0" dirty="0">
                <a:effectLst/>
                <a:latin typeface="Söhne"/>
              </a:rPr>
              <a:t> </a:t>
            </a:r>
            <a:r>
              <a:rPr lang="en-GB" sz="2400" dirty="0"/>
              <a:t>Protocols</a:t>
            </a:r>
            <a:br>
              <a:rPr lang="en-GB" sz="1050" b="0" i="0" dirty="0">
                <a:effectLst/>
                <a:latin typeface="Söhne"/>
              </a:rPr>
            </a:br>
            <a:br>
              <a:rPr lang="en-GB" sz="1050" b="0" i="0" dirty="0">
                <a:effectLst/>
                <a:latin typeface="Söhne"/>
              </a:rPr>
            </a:br>
            <a:endParaRPr lang="en-GB" dirty="0">
              <a:latin typeface="Söhne"/>
            </a:endParaRP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GB" dirty="0">
              <a:latin typeface="Söhne"/>
            </a:endParaRP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GB" dirty="0">
              <a:latin typeface="Söhne"/>
            </a:endParaRP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GB" dirty="0">
              <a:latin typeface="Söhne"/>
            </a:endParaRP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GB" sz="1050" i="0" dirty="0">
              <a:effectLst/>
              <a:latin typeface="Söhne"/>
            </a:endParaRP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br>
              <a:rPr lang="en-GB" sz="1050" i="0" dirty="0">
                <a:effectLst/>
                <a:latin typeface="Söhne"/>
              </a:rPr>
            </a:br>
            <a:br>
              <a:rPr lang="en-GB" sz="1050" i="0" dirty="0">
                <a:effectLst/>
                <a:latin typeface="Söhne"/>
              </a:rPr>
            </a:br>
            <a:endParaRPr lang="en-GB" dirty="0"/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GB" b="0" i="0" dirty="0">
              <a:effectLst/>
              <a:latin typeface="Söhne"/>
            </a:endParaRPr>
          </a:p>
          <a:p>
            <a:br>
              <a:rPr lang="en-GB" dirty="0"/>
            </a:b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4683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1169551"/>
          </a:xfrm>
        </p:spPr>
        <p:txBody>
          <a:bodyPr/>
          <a:lstStyle/>
          <a:p>
            <a:r>
              <a:rPr lang="en-GB" sz="3200" dirty="0"/>
              <a:t>How</a:t>
            </a:r>
            <a:r>
              <a:rPr lang="en-GB" sz="3200" b="1" i="0" dirty="0">
                <a:solidFill>
                  <a:srgbClr val="0F0F0F"/>
                </a:solidFill>
                <a:effectLst/>
                <a:latin typeface="Söhne"/>
              </a:rPr>
              <a:t> As</a:t>
            </a:r>
            <a:r>
              <a:rPr lang="en-GB" sz="3200" dirty="0"/>
              <a:t>ymmetric Encryption Works </a:t>
            </a:r>
            <a:br>
              <a:rPr lang="en-GB" sz="1400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1194" y="661956"/>
            <a:ext cx="9055328" cy="1630383"/>
          </a:xfrm>
        </p:spPr>
        <p:txBody>
          <a:bodyPr/>
          <a:lstStyle/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Encryption: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br>
              <a:rPr lang="en-GB" dirty="0"/>
            </a:br>
            <a:r>
              <a:rPr lang="en-GB" b="1" i="0" dirty="0">
                <a:effectLst/>
                <a:latin typeface="Söhne"/>
              </a:rPr>
              <a:t>Step </a:t>
            </a:r>
            <a:r>
              <a:rPr lang="en-GB" b="1" dirty="0">
                <a:latin typeface="Söhne"/>
              </a:rPr>
              <a:t>3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 </a:t>
            </a:r>
            <a:r>
              <a:rPr lang="en-GB" dirty="0">
                <a:solidFill>
                  <a:srgbClr val="0F0F0F"/>
                </a:solidFill>
                <a:latin typeface="Söhne"/>
              </a:rPr>
              <a:t>Alice 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uses </a:t>
            </a:r>
            <a:r>
              <a:rPr lang="en-GB" dirty="0">
                <a:solidFill>
                  <a:srgbClr val="0F0F0F"/>
                </a:solidFill>
                <a:latin typeface="Söhne"/>
              </a:rPr>
              <a:t>Bob 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public key to encrypt the plaintext message..</a:t>
            </a: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5" name="Picture 4" descr="A couple of people standing in front of a white background&#10;&#10;Description automatically generated">
            <a:extLst>
              <a:ext uri="{FF2B5EF4-FFF2-40B4-BE49-F238E27FC236}">
                <a16:creationId xmlns:a16="http://schemas.microsoft.com/office/drawing/2014/main" id="{9596EFA4-D5C1-E47A-E642-631B94378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48" y="1919050"/>
            <a:ext cx="7772400" cy="42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57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1169551"/>
          </a:xfrm>
        </p:spPr>
        <p:txBody>
          <a:bodyPr/>
          <a:lstStyle/>
          <a:p>
            <a:r>
              <a:rPr lang="en-GB" sz="3200" dirty="0"/>
              <a:t>How</a:t>
            </a:r>
            <a:r>
              <a:rPr lang="en-GB" sz="3200" b="1" i="0" dirty="0">
                <a:solidFill>
                  <a:srgbClr val="0F0F0F"/>
                </a:solidFill>
                <a:effectLst/>
                <a:latin typeface="Söhne"/>
              </a:rPr>
              <a:t> As</a:t>
            </a:r>
            <a:r>
              <a:rPr lang="en-GB" sz="3200" dirty="0"/>
              <a:t>ymmetric Encryption Works </a:t>
            </a:r>
            <a:br>
              <a:rPr lang="en-GB" sz="1400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472" y="1281180"/>
            <a:ext cx="9055328" cy="2468561"/>
          </a:xfrm>
        </p:spPr>
        <p:txBody>
          <a:bodyPr/>
          <a:lstStyle/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r>
              <a:rPr lang="en-GB" b="1" i="0" dirty="0">
                <a:effectLst/>
                <a:latin typeface="Söhne"/>
              </a:rPr>
              <a:t>Encryption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r>
              <a:rPr lang="en-GB" b="1" i="0" dirty="0">
                <a:effectLst/>
                <a:latin typeface="Söhne"/>
              </a:rPr>
              <a:t>Step 4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 The encryption process transforms the plaintext into ciphertext, which appears as a random jumble of characters.</a:t>
            </a: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6" name="Picture 5" descr="A key and a document&#10;&#10;Description automatically generated">
            <a:extLst>
              <a:ext uri="{FF2B5EF4-FFF2-40B4-BE49-F238E27FC236}">
                <a16:creationId xmlns:a16="http://schemas.microsoft.com/office/drawing/2014/main" id="{7CE19CCF-5E38-AA30-2D75-1D13EDB3E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83469"/>
            <a:ext cx="2667000" cy="2133600"/>
          </a:xfrm>
          <a:prstGeom prst="rect">
            <a:avLst/>
          </a:prstGeom>
        </p:spPr>
      </p:pic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BA4E23C4-0E58-530D-D855-4427ABE5B813}"/>
              </a:ext>
            </a:extLst>
          </p:cNvPr>
          <p:cNvSpPr/>
          <p:nvPr/>
        </p:nvSpPr>
        <p:spPr>
          <a:xfrm>
            <a:off x="4000499" y="4604456"/>
            <a:ext cx="1143000" cy="659885"/>
          </a:xfrm>
          <a:prstGeom prst="notched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number and a numb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9B93616-75C6-843B-713A-9CE7F662C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2" y="3749741"/>
            <a:ext cx="24574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62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1169551"/>
          </a:xfrm>
        </p:spPr>
        <p:txBody>
          <a:bodyPr/>
          <a:lstStyle/>
          <a:p>
            <a:r>
              <a:rPr lang="en-GB" sz="3200" dirty="0"/>
              <a:t>How</a:t>
            </a:r>
            <a:r>
              <a:rPr lang="en-GB" sz="3200" b="1" i="0" dirty="0">
                <a:solidFill>
                  <a:srgbClr val="0F0F0F"/>
                </a:solidFill>
                <a:effectLst/>
                <a:latin typeface="Söhne"/>
              </a:rPr>
              <a:t> As</a:t>
            </a:r>
            <a:r>
              <a:rPr lang="en-GB" sz="3200" dirty="0"/>
              <a:t>ymmetric Encryption Works </a:t>
            </a:r>
            <a:br>
              <a:rPr lang="en-GB" sz="1400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472" y="1281180"/>
            <a:ext cx="9055328" cy="2332113"/>
          </a:xfrm>
        </p:spPr>
        <p:txBody>
          <a:bodyPr/>
          <a:lstStyle/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Transmission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Step 5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 </a:t>
            </a:r>
            <a:r>
              <a:rPr lang="en-GB" dirty="0">
                <a:solidFill>
                  <a:srgbClr val="0F0F0F"/>
                </a:solidFill>
                <a:latin typeface="Söhne"/>
              </a:rPr>
              <a:t>Alice 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transmits the ciphertext over an insecure communication channel (e.g., the internet).</a:t>
            </a: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BA4E23C4-0E58-530D-D855-4427ABE5B813}"/>
              </a:ext>
            </a:extLst>
          </p:cNvPr>
          <p:cNvSpPr/>
          <p:nvPr/>
        </p:nvSpPr>
        <p:spPr>
          <a:xfrm>
            <a:off x="3124199" y="4339622"/>
            <a:ext cx="2095499" cy="659885"/>
          </a:xfrm>
          <a:prstGeom prst="notched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number and a numb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9B93616-75C6-843B-713A-9CE7F662C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46" y="3435529"/>
            <a:ext cx="1071553" cy="930341"/>
          </a:xfrm>
          <a:prstGeom prst="rect">
            <a:avLst/>
          </a:prstGeom>
        </p:spPr>
      </p:pic>
      <p:pic>
        <p:nvPicPr>
          <p:cNvPr id="5" name="Picture 4" descr="A globe with a cursor pointing at it&#10;&#10;Description automatically generated">
            <a:extLst>
              <a:ext uri="{FF2B5EF4-FFF2-40B4-BE49-F238E27FC236}">
                <a16:creationId xmlns:a16="http://schemas.microsoft.com/office/drawing/2014/main" id="{D6A768E0-09C0-20F3-9414-AB271EDB5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46" y="4840829"/>
            <a:ext cx="1223954" cy="1223954"/>
          </a:xfrm>
          <a:prstGeom prst="rect">
            <a:avLst/>
          </a:prstGeom>
        </p:spPr>
      </p:pic>
      <p:pic>
        <p:nvPicPr>
          <p:cNvPr id="10" name="Picture 9" descr="A close up of a person&#10;&#10;Description automatically generated">
            <a:extLst>
              <a:ext uri="{FF2B5EF4-FFF2-40B4-BE49-F238E27FC236}">
                <a16:creationId xmlns:a16="http://schemas.microsoft.com/office/drawing/2014/main" id="{02FCFB0D-F498-1031-47F5-36A29FF4E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8" y="3113857"/>
            <a:ext cx="2226588" cy="2708302"/>
          </a:xfrm>
          <a:prstGeom prst="rect">
            <a:avLst/>
          </a:prstGeom>
        </p:spPr>
      </p:pic>
      <p:pic>
        <p:nvPicPr>
          <p:cNvPr id="12" name="Picture 11" descr="A person with a bow tie&#10;&#10;Description automatically generated">
            <a:extLst>
              <a:ext uri="{FF2B5EF4-FFF2-40B4-BE49-F238E27FC236}">
                <a16:creationId xmlns:a16="http://schemas.microsoft.com/office/drawing/2014/main" id="{6E6000DA-EC17-E6AE-7B7E-487D22F16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97" y="3113858"/>
            <a:ext cx="2226588" cy="270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22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1169551"/>
          </a:xfrm>
        </p:spPr>
        <p:txBody>
          <a:bodyPr/>
          <a:lstStyle/>
          <a:p>
            <a:r>
              <a:rPr lang="en-GB" sz="3200" dirty="0"/>
              <a:t>How</a:t>
            </a:r>
            <a:r>
              <a:rPr lang="en-GB" sz="3200" b="1" i="0" dirty="0">
                <a:solidFill>
                  <a:srgbClr val="0F0F0F"/>
                </a:solidFill>
                <a:effectLst/>
                <a:latin typeface="Söhne"/>
              </a:rPr>
              <a:t> As</a:t>
            </a:r>
            <a:r>
              <a:rPr lang="en-GB" sz="3200" dirty="0"/>
              <a:t>ymmetric Encryption Works </a:t>
            </a:r>
            <a:br>
              <a:rPr lang="en-GB" sz="1400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472" y="1281180"/>
            <a:ext cx="9055328" cy="1962781"/>
          </a:xfrm>
        </p:spPr>
        <p:txBody>
          <a:bodyPr/>
          <a:lstStyle/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Decryption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Step 6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 Bob receive the ciphertext. </a:t>
            </a: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6" name="Picture 5" descr="A couple of colorful hats&#10;&#10;Description automatically generated with medium confidence">
            <a:extLst>
              <a:ext uri="{FF2B5EF4-FFF2-40B4-BE49-F238E27FC236}">
                <a16:creationId xmlns:a16="http://schemas.microsoft.com/office/drawing/2014/main" id="{0D3CA342-2441-1CF4-D2C9-600DC1CF2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3" y="2743200"/>
            <a:ext cx="7772400" cy="340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55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1169551"/>
          </a:xfrm>
        </p:spPr>
        <p:txBody>
          <a:bodyPr/>
          <a:lstStyle/>
          <a:p>
            <a:r>
              <a:rPr lang="en-GB" sz="3200" dirty="0"/>
              <a:t>How</a:t>
            </a:r>
            <a:r>
              <a:rPr lang="en-GB" sz="3200" b="1" i="0" dirty="0">
                <a:solidFill>
                  <a:srgbClr val="0F0F0F"/>
                </a:solidFill>
                <a:effectLst/>
                <a:latin typeface="Söhne"/>
              </a:rPr>
              <a:t> As</a:t>
            </a:r>
            <a:r>
              <a:rPr lang="en-GB" sz="3200" dirty="0"/>
              <a:t>ymmetric Encryption Works </a:t>
            </a:r>
            <a:br>
              <a:rPr lang="en-GB" sz="1400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472" y="1281180"/>
            <a:ext cx="9055328" cy="1962781"/>
          </a:xfrm>
        </p:spPr>
        <p:txBody>
          <a:bodyPr/>
          <a:lstStyle/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Decryption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Step 6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 Bob use his private key to decrypt the ciphertext.</a:t>
            </a: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F891D4E3-1C8D-37BC-311E-F72C58184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5" y="2450731"/>
            <a:ext cx="7772400" cy="379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49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1169551"/>
          </a:xfrm>
        </p:spPr>
        <p:txBody>
          <a:bodyPr/>
          <a:lstStyle/>
          <a:p>
            <a:r>
              <a:rPr lang="en-GB" sz="3200" dirty="0"/>
              <a:t>How</a:t>
            </a:r>
            <a:r>
              <a:rPr lang="en-GB" sz="3200" b="1" i="0" dirty="0">
                <a:solidFill>
                  <a:srgbClr val="0F0F0F"/>
                </a:solidFill>
                <a:effectLst/>
                <a:latin typeface="Söhne"/>
              </a:rPr>
              <a:t> A</a:t>
            </a:r>
            <a:r>
              <a:rPr lang="en-GB" sz="3200" dirty="0">
                <a:solidFill>
                  <a:srgbClr val="0F0F0F"/>
                </a:solidFill>
                <a:latin typeface="Söhne"/>
              </a:rPr>
              <a:t>s</a:t>
            </a:r>
            <a:r>
              <a:rPr lang="en-GB" sz="3200" dirty="0"/>
              <a:t>ymmetric Encryption Works </a:t>
            </a:r>
            <a:br>
              <a:rPr lang="en-GB" sz="1400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472" y="1281180"/>
            <a:ext cx="9055328" cy="1593450"/>
          </a:xfrm>
        </p:spPr>
        <p:txBody>
          <a:bodyPr/>
          <a:lstStyle/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Decryption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r>
              <a:rPr lang="en-GB" b="1" i="0" dirty="0">
                <a:effectLst/>
                <a:latin typeface="Söhne"/>
              </a:rPr>
              <a:t>Step 7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 The decryption process transforms the ciphertext back into the original plaintext message.</a:t>
            </a: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B4FB474A-7E31-7BDA-8065-237887EBF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17" y="3074309"/>
            <a:ext cx="2057400" cy="1802491"/>
          </a:xfrm>
          <a:prstGeom prst="rect">
            <a:avLst/>
          </a:prstGeom>
        </p:spPr>
      </p:pic>
      <p:sp>
        <p:nvSpPr>
          <p:cNvPr id="9" name="Notched Right Arrow 8">
            <a:extLst>
              <a:ext uri="{FF2B5EF4-FFF2-40B4-BE49-F238E27FC236}">
                <a16:creationId xmlns:a16="http://schemas.microsoft.com/office/drawing/2014/main" id="{98D6B401-64C9-E0AD-8687-7CF3D9B250C4}"/>
              </a:ext>
            </a:extLst>
          </p:cNvPr>
          <p:cNvSpPr/>
          <p:nvPr/>
        </p:nvSpPr>
        <p:spPr>
          <a:xfrm>
            <a:off x="2743200" y="3729345"/>
            <a:ext cx="2819400" cy="659885"/>
          </a:xfrm>
          <a:prstGeom prst="notched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erson with a bow tie&#10;&#10;Description automatically generated">
            <a:extLst>
              <a:ext uri="{FF2B5EF4-FFF2-40B4-BE49-F238E27FC236}">
                <a16:creationId xmlns:a16="http://schemas.microsoft.com/office/drawing/2014/main" id="{1E8FFBEC-4447-FEE5-0238-7E2821278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6659"/>
            <a:ext cx="2057400" cy="2045069"/>
          </a:xfrm>
          <a:prstGeom prst="rect">
            <a:avLst/>
          </a:prstGeom>
        </p:spPr>
      </p:pic>
      <p:pic>
        <p:nvPicPr>
          <p:cNvPr id="13" name="Picture 12" descr="A close-up of a document&#10;&#10;Description automatically generated">
            <a:extLst>
              <a:ext uri="{FF2B5EF4-FFF2-40B4-BE49-F238E27FC236}">
                <a16:creationId xmlns:a16="http://schemas.microsoft.com/office/drawing/2014/main" id="{18C7F3F7-1DD0-1227-52B4-8849E1BE7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12" y="4581728"/>
            <a:ext cx="1536700" cy="167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42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1169551"/>
          </a:xfrm>
        </p:spPr>
        <p:txBody>
          <a:bodyPr/>
          <a:lstStyle/>
          <a:p>
            <a:r>
              <a:rPr lang="en-GB" sz="3200" dirty="0"/>
              <a:t>How</a:t>
            </a:r>
            <a:r>
              <a:rPr lang="en-GB" sz="3200" b="1" i="0" dirty="0">
                <a:solidFill>
                  <a:srgbClr val="0F0F0F"/>
                </a:solidFill>
                <a:effectLst/>
                <a:latin typeface="Söhne"/>
              </a:rPr>
              <a:t> As</a:t>
            </a:r>
            <a:r>
              <a:rPr lang="en-GB" sz="3200" dirty="0"/>
              <a:t>ymmetric Encryption Works </a:t>
            </a:r>
            <a:br>
              <a:rPr lang="en-GB" sz="1400" dirty="0"/>
            </a:b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74B1DA-B95F-7B3A-5878-857B58CE6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437" y="1800858"/>
            <a:ext cx="8439150" cy="369332"/>
          </a:xfrm>
        </p:spPr>
        <p:txBody>
          <a:bodyPr/>
          <a:lstStyle/>
          <a:p>
            <a:pPr marL="0" algn="l" rtl="0"/>
            <a:r>
              <a:rPr lang="en-US" dirty="0"/>
              <a:t>Let's do it in real life.</a:t>
            </a:r>
          </a:p>
        </p:txBody>
      </p:sp>
      <p:pic>
        <p:nvPicPr>
          <p:cNvPr id="8" name="Picture 7" descr="A black stamp with white text&#10;&#10;Description automatically generated">
            <a:extLst>
              <a:ext uri="{FF2B5EF4-FFF2-40B4-BE49-F238E27FC236}">
                <a16:creationId xmlns:a16="http://schemas.microsoft.com/office/drawing/2014/main" id="{04EACA44-78D9-FDD8-2080-BDF4D0ECD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50048"/>
            <a:ext cx="4038600" cy="368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44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0E43-6C05-E06E-21A9-939C24EF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538609"/>
          </a:xfrm>
        </p:spPr>
        <p:txBody>
          <a:bodyPr/>
          <a:lstStyle/>
          <a:p>
            <a:pPr algn="l"/>
            <a:r>
              <a:rPr lang="en-GB" sz="3500" dirty="0"/>
              <a:t>Common</a:t>
            </a:r>
            <a:r>
              <a:rPr lang="en-GB" sz="1800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en-GB" sz="3500" i="0" dirty="0">
                <a:solidFill>
                  <a:srgbClr val="0F0F0F"/>
                </a:solidFill>
                <a:effectLst/>
                <a:latin typeface="Söhne"/>
              </a:rPr>
              <a:t>As</a:t>
            </a:r>
            <a:r>
              <a:rPr lang="en-GB" sz="3500" dirty="0"/>
              <a:t>ymmetric key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C8208-6EA4-B518-1A61-8F8567BDB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251" y="1339036"/>
            <a:ext cx="8575497" cy="2585323"/>
          </a:xfrm>
        </p:spPr>
        <p:txBody>
          <a:bodyPr/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RSA (Rivest–Shamir–Adleman): 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Widely used for secure communication, digital signatures, and key exchange.</a:t>
            </a:r>
          </a:p>
          <a:p>
            <a:pPr marL="342900" indent="-342900" algn="l" rtl="0">
              <a:buFont typeface="Wingdings" pitchFamily="2" charset="2"/>
              <a:buChar char="Ø"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algn="l" rtl="0"/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algn="l" rtl="0"/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algn="l" rtl="0"/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715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0E43-6C05-E06E-21A9-939C24EF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1077218"/>
          </a:xfrm>
        </p:spPr>
        <p:txBody>
          <a:bodyPr/>
          <a:lstStyle/>
          <a:p>
            <a:pPr algn="l"/>
            <a:r>
              <a:rPr lang="en-GB" sz="3500" dirty="0"/>
              <a:t>Difference between symmetric and asymmetric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C8208-6EA4-B518-1A61-8F8567BDB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251" y="1339036"/>
            <a:ext cx="8575497" cy="1846659"/>
          </a:xfrm>
        </p:spPr>
        <p:txBody>
          <a:bodyPr/>
          <a:lstStyle/>
          <a:p>
            <a:pPr marL="342900" indent="-342900" algn="l" rtl="0">
              <a:buFont typeface="Wingdings" pitchFamily="2" charset="2"/>
              <a:buChar char="Ø"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algn="l" rtl="0"/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algn="l" rtl="0"/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algn="l" rtl="0"/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algn="l" rtl="0"/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A4ECA3A-9C29-DD9B-3406-4A83E015F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1" y="1447800"/>
            <a:ext cx="7772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20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0E43-6C05-E06E-21A9-939C24EF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984885"/>
          </a:xfrm>
        </p:spPr>
        <p:txBody>
          <a:bodyPr/>
          <a:lstStyle/>
          <a:p>
            <a:pPr algn="l"/>
            <a:r>
              <a:rPr lang="en-GB" sz="3600" i="0" dirty="0">
                <a:effectLst/>
                <a:latin typeface="Söhne"/>
              </a:rPr>
              <a:t>C</a:t>
            </a:r>
            <a:r>
              <a:rPr lang="en-GB" sz="3600" dirty="0"/>
              <a:t>ryptography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3500" dirty="0"/>
              <a:t>Protocols</a:t>
            </a:r>
            <a:br>
              <a:rPr lang="en-GB" sz="1400" b="0" i="0" dirty="0">
                <a:effectLst/>
                <a:latin typeface="Söhne"/>
              </a:rPr>
            </a:br>
            <a:br>
              <a:rPr lang="en-GB" sz="1400" b="0" i="0" dirty="0">
                <a:effectLst/>
                <a:latin typeface="Söhne"/>
              </a:rPr>
            </a:br>
            <a:endParaRPr lang="en-GB" sz="1400" b="0" i="0" dirty="0">
              <a:effectLst/>
              <a:latin typeface="Söhn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C8208-6EA4-B518-1A61-8F8567BDB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251" y="1339036"/>
            <a:ext cx="8575497" cy="4431983"/>
          </a:xfrm>
        </p:spPr>
        <p:txBody>
          <a:bodyPr/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SSL/TLS (Secure Sockets Layer/Transport Layer Security)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Purpose: 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Secure communication over the internet by encrypting data transmitted between a client (e.g., web browser) and a server (e.g., web server).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Usage: 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Used for securing websites, online banking, email, and other online services.</a:t>
            </a:r>
          </a:p>
          <a:p>
            <a:pPr marL="342900" indent="-342900" algn="l">
              <a:buFont typeface="Wingdings" pitchFamily="2" charset="2"/>
              <a:buChar char="v"/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42900" indent="-342900" algn="l" rtl="0">
              <a:buFont typeface="Wingdings" pitchFamily="2" charset="2"/>
              <a:buChar char="Ø"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algn="l" rtl="0"/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algn="l" rtl="0"/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algn="l" rtl="0"/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algn="l" rtl="0"/>
            <a:endParaRPr lang="en-US" dirty="0"/>
          </a:p>
        </p:txBody>
      </p:sp>
      <p:pic>
        <p:nvPicPr>
          <p:cNvPr id="5" name="Picture 4" descr="A diagram of a computer security&#10;&#10;Description automatically generated">
            <a:extLst>
              <a:ext uri="{FF2B5EF4-FFF2-40B4-BE49-F238E27FC236}">
                <a16:creationId xmlns:a16="http://schemas.microsoft.com/office/drawing/2014/main" id="{086FB0EE-0FBB-F768-BEF6-07139E444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657600"/>
            <a:ext cx="5715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26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677108"/>
          </a:xfrm>
        </p:spPr>
        <p:txBody>
          <a:bodyPr/>
          <a:lstStyle/>
          <a:p>
            <a:r>
              <a:rPr lang="en-GB" dirty="0"/>
              <a:t>What is Cryptography 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472" y="1281180"/>
            <a:ext cx="8596090" cy="385939"/>
          </a:xfrm>
        </p:spPr>
        <p:txBody>
          <a:bodyPr/>
          <a:lstStyle/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D53867E-ACD3-B366-97A6-4A555D068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38" y="1281180"/>
            <a:ext cx="8835124" cy="489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18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0E43-6C05-E06E-21A9-939C24EF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984885"/>
          </a:xfrm>
        </p:spPr>
        <p:txBody>
          <a:bodyPr/>
          <a:lstStyle/>
          <a:p>
            <a:pPr algn="l"/>
            <a:r>
              <a:rPr lang="en-GB" sz="3600" i="0" dirty="0">
                <a:effectLst/>
                <a:latin typeface="Söhne"/>
              </a:rPr>
              <a:t>C</a:t>
            </a:r>
            <a:r>
              <a:rPr lang="en-GB" sz="3600" dirty="0"/>
              <a:t>ryptography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3500" dirty="0"/>
              <a:t>Protocols</a:t>
            </a:r>
            <a:br>
              <a:rPr lang="en-GB" sz="1400" b="0" i="0" dirty="0">
                <a:effectLst/>
                <a:latin typeface="Söhne"/>
              </a:rPr>
            </a:br>
            <a:br>
              <a:rPr lang="en-GB" sz="1400" b="0" i="0" dirty="0">
                <a:effectLst/>
                <a:latin typeface="Söhne"/>
              </a:rPr>
            </a:br>
            <a:endParaRPr lang="en-GB" sz="1400" b="0" i="0" dirty="0">
              <a:effectLst/>
              <a:latin typeface="Söhn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C8208-6EA4-B518-1A61-8F8567BDB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251" y="1339036"/>
            <a:ext cx="8575497" cy="3693319"/>
          </a:xfrm>
        </p:spPr>
        <p:txBody>
          <a:bodyPr/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SSH (Secure Shell)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Purpose: 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Secure remote access and file transfers over a network.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Usage: 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Typically used for remote administration of servers and secure file transfers.</a:t>
            </a:r>
          </a:p>
          <a:p>
            <a:pPr marL="342900" indent="-342900" algn="l">
              <a:buFont typeface="Wingdings" pitchFamily="2" charset="2"/>
              <a:buChar char="v"/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42900" indent="-342900" algn="l" rtl="0">
              <a:buFont typeface="Wingdings" pitchFamily="2" charset="2"/>
              <a:buChar char="Ø"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algn="l" rtl="0"/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algn="l" rtl="0"/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algn="l" rtl="0"/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algn="l" rtl="0"/>
            <a:endParaRPr lang="en-US" dirty="0"/>
          </a:p>
        </p:txBody>
      </p:sp>
      <p:pic>
        <p:nvPicPr>
          <p:cNvPr id="6" name="Picture 5" descr="A computer with a padlock and a shield&#10;&#10;Description automatically generated">
            <a:extLst>
              <a:ext uri="{FF2B5EF4-FFF2-40B4-BE49-F238E27FC236}">
                <a16:creationId xmlns:a16="http://schemas.microsoft.com/office/drawing/2014/main" id="{A51F941A-97C9-980A-760F-93E625468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276600"/>
            <a:ext cx="5486400" cy="26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8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0E43-6C05-E06E-21A9-939C24EF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984885"/>
          </a:xfrm>
        </p:spPr>
        <p:txBody>
          <a:bodyPr/>
          <a:lstStyle/>
          <a:p>
            <a:pPr algn="l"/>
            <a:r>
              <a:rPr lang="en-GB" sz="3600" i="0" dirty="0">
                <a:effectLst/>
                <a:latin typeface="Söhne"/>
              </a:rPr>
              <a:t>C</a:t>
            </a:r>
            <a:r>
              <a:rPr lang="en-GB" sz="3600" dirty="0"/>
              <a:t>ryptography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3500" dirty="0"/>
              <a:t>Protocols</a:t>
            </a:r>
            <a:br>
              <a:rPr lang="en-GB" sz="1400" b="0" i="0" dirty="0">
                <a:effectLst/>
                <a:latin typeface="Söhne"/>
              </a:rPr>
            </a:br>
            <a:br>
              <a:rPr lang="en-GB" sz="1400" b="0" i="0" dirty="0">
                <a:effectLst/>
                <a:latin typeface="Söhne"/>
              </a:rPr>
            </a:br>
            <a:endParaRPr lang="en-GB" sz="1400" b="0" i="0" dirty="0">
              <a:effectLst/>
              <a:latin typeface="Söhn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C8208-6EA4-B518-1A61-8F8567BDB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251" y="1339036"/>
            <a:ext cx="8575497" cy="4062651"/>
          </a:xfrm>
        </p:spPr>
        <p:txBody>
          <a:bodyPr/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PGP (Pretty Good Privacy) :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Purpose: 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Provides encryption and digital signatures for email and files.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Usage: 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Used for securing email communication and files by individuals and organizations.</a:t>
            </a:r>
          </a:p>
          <a:p>
            <a:pPr marL="342900" indent="-342900" algn="l">
              <a:buFont typeface="Wingdings" pitchFamily="2" charset="2"/>
              <a:buChar char="v"/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42900" indent="-342900" algn="l" rtl="0">
              <a:buFont typeface="Wingdings" pitchFamily="2" charset="2"/>
              <a:buChar char="Ø"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algn="l" rtl="0"/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algn="l" rtl="0"/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algn="l" rtl="0"/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algn="l" rtl="0"/>
            <a:endParaRPr lang="en-US" dirty="0"/>
          </a:p>
        </p:txBody>
      </p:sp>
      <p:pic>
        <p:nvPicPr>
          <p:cNvPr id="5" name="Picture 4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B82BF814-078E-5CF6-D246-BBBFA7569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429000"/>
            <a:ext cx="3276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79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0E43-6C05-E06E-21A9-939C24EF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969496"/>
          </a:xfrm>
        </p:spPr>
        <p:txBody>
          <a:bodyPr/>
          <a:lstStyle/>
          <a:p>
            <a:pPr algn="l"/>
            <a:r>
              <a:rPr lang="en-GB" sz="3500" dirty="0"/>
              <a:t>Cryptographic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3500" dirty="0"/>
              <a:t>Protocols</a:t>
            </a:r>
            <a:br>
              <a:rPr lang="en-GB" sz="1400" b="0" i="0" dirty="0">
                <a:effectLst/>
                <a:latin typeface="Söhne"/>
              </a:rPr>
            </a:br>
            <a:br>
              <a:rPr lang="en-GB" sz="1400" b="0" i="0" dirty="0">
                <a:effectLst/>
                <a:latin typeface="Söhne"/>
              </a:rPr>
            </a:br>
            <a:endParaRPr lang="en-GB" sz="1400" b="0" i="0" dirty="0">
              <a:effectLst/>
              <a:latin typeface="Söhn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C8208-6EA4-B518-1A61-8F8567BDB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251" y="1339036"/>
            <a:ext cx="8575497" cy="4431983"/>
          </a:xfrm>
        </p:spPr>
        <p:txBody>
          <a:bodyPr/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IPsec (Internet Protocol Security)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Purpose: 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Provides security for IP-based communications by encrypting and authenticating data packets at the network layer.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Usage: 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Commonly used for creating virtual private networks (VPNs) and securing data transmission between networked devices.</a:t>
            </a:r>
          </a:p>
          <a:p>
            <a:pPr marL="342900" indent="-342900" algn="l">
              <a:buFont typeface="Wingdings" pitchFamily="2" charset="2"/>
              <a:buChar char="v"/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42900" indent="-342900" algn="l" rtl="0">
              <a:buFont typeface="Wingdings" pitchFamily="2" charset="2"/>
              <a:buChar char="Ø"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algn="l" rtl="0"/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algn="l" rtl="0"/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algn="l" rtl="0"/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algn="l" rtl="0"/>
            <a:endParaRPr lang="en-US" dirty="0"/>
          </a:p>
        </p:txBody>
      </p:sp>
      <p:pic>
        <p:nvPicPr>
          <p:cNvPr id="5" name="Picture 4" descr="A blue and white cloud with text&#10;&#10;Description automatically generated with medium confidence">
            <a:extLst>
              <a:ext uri="{FF2B5EF4-FFF2-40B4-BE49-F238E27FC236}">
                <a16:creationId xmlns:a16="http://schemas.microsoft.com/office/drawing/2014/main" id="{E65B1F04-DEBC-995C-1D38-F30992526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657600"/>
            <a:ext cx="4876800" cy="220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95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437" y="1828800"/>
            <a:ext cx="8439150" cy="4343400"/>
          </a:xfrm>
        </p:spPr>
        <p:txBody>
          <a:bodyPr/>
          <a:lstStyle/>
          <a:p>
            <a:pPr algn="ctr"/>
            <a:endParaRPr lang="en-GB" dirty="0"/>
          </a:p>
          <a:p>
            <a:pPr algn="ctr"/>
            <a:r>
              <a:rPr lang="en-GB" sz="3200" b="1" dirty="0"/>
              <a:t>What is the primary purpose of encryption in everyday digital communication, and why is it important?</a:t>
            </a:r>
          </a:p>
          <a:p>
            <a:pPr algn="l"/>
            <a:br>
              <a:rPr lang="en-GB" sz="2400" b="0" i="0" dirty="0">
                <a:effectLst/>
                <a:latin typeface="Söhne"/>
              </a:rPr>
            </a:br>
            <a:endParaRPr lang="en-GB" sz="32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Take 10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Discuss with your team </a:t>
            </a:r>
          </a:p>
        </p:txBody>
      </p:sp>
    </p:spTree>
    <p:extLst>
      <p:ext uri="{BB962C8B-B14F-4D97-AF65-F5344CB8AC3E}">
        <p14:creationId xmlns:p14="http://schemas.microsoft.com/office/powerpoint/2010/main" val="4217085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965" y="152400"/>
            <a:ext cx="8339124" cy="677108"/>
          </a:xfrm>
        </p:spPr>
        <p:txBody>
          <a:bodyPr/>
          <a:lstStyle/>
          <a:p>
            <a:r>
              <a:rPr lang="en-GB" dirty="0"/>
              <a:t>Activity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482" y="990600"/>
            <a:ext cx="8596090" cy="7321171"/>
          </a:xfrm>
        </p:spPr>
        <p:txBody>
          <a:bodyPr/>
          <a:lstStyle/>
          <a:p>
            <a:r>
              <a:rPr lang="en-GB" spc="-10" dirty="0"/>
              <a:t>Work in your CW1  assignment and focus in first point </a:t>
            </a:r>
          </a:p>
          <a:p>
            <a:endParaRPr lang="en-GB" spc="-10" dirty="0"/>
          </a:p>
          <a:p>
            <a:r>
              <a:rPr lang="en-GB" spc="-10" dirty="0"/>
              <a:t>Complete the following tasks:</a:t>
            </a:r>
          </a:p>
          <a:p>
            <a:endParaRPr lang="en-GB" spc="-10" dirty="0"/>
          </a:p>
          <a:p>
            <a:pPr marL="342900" lvl="0" indent="-342900" algn="l" rtl="0">
              <a:lnSpc>
                <a:spcPct val="115000"/>
              </a:lnSpc>
              <a:buFont typeface="Symbol" pitchFamily="2" charset="2"/>
              <a:buChar char=""/>
            </a:pPr>
            <a:r>
              <a:rPr lang="en-GB" sz="2400" dirty="0">
                <a:effectLst/>
              </a:rPr>
              <a:t>Encryption (10% Marks)</a:t>
            </a:r>
          </a:p>
          <a:p>
            <a:pPr marL="457200" algn="l">
              <a:lnSpc>
                <a:spcPct val="115000"/>
              </a:lnSpc>
            </a:pPr>
            <a:r>
              <a:rPr lang="en-GB" sz="2400" dirty="0">
                <a:effectLst/>
              </a:rPr>
              <a:t> </a:t>
            </a:r>
          </a:p>
          <a:p>
            <a:pPr marL="457200" algn="l">
              <a:lnSpc>
                <a:spcPct val="115000"/>
              </a:lnSpc>
            </a:pPr>
            <a:r>
              <a:rPr lang="en-GB" sz="2400" dirty="0">
                <a:effectLst/>
              </a:rPr>
              <a:t>Discuss the role of encryption in information security. Explain the difference between symmetric and asymmetric encryption algorithms. Provide examples of encryption technologies commonly used in securing data transmission and storage.</a:t>
            </a:r>
          </a:p>
          <a:p>
            <a:endParaRPr lang="en-GB" b="1" spc="-10" dirty="0"/>
          </a:p>
          <a:p>
            <a:r>
              <a:rPr lang="en-GB" spc="-10" dirty="0"/>
              <a:t>See the case study example and follow the steps to use it for risk assessment </a:t>
            </a:r>
          </a:p>
          <a:p>
            <a:endParaRPr lang="en-GB" spc="-10" dirty="0"/>
          </a:p>
          <a:p>
            <a:pPr marL="12065" marR="5080">
              <a:lnSpc>
                <a:spcPts val="3020"/>
              </a:lnSpc>
              <a:spcBef>
                <a:spcPts val="850"/>
              </a:spcBef>
              <a:tabLst>
                <a:tab pos="266065" algn="l"/>
              </a:tabLst>
            </a:pPr>
            <a:endParaRPr lang="en-GB" spc="-10" dirty="0"/>
          </a:p>
          <a:p>
            <a:pPr marL="12065" marR="5080">
              <a:lnSpc>
                <a:spcPts val="3020"/>
              </a:lnSpc>
              <a:spcBef>
                <a:spcPts val="850"/>
              </a:spcBef>
              <a:tabLst>
                <a:tab pos="266065" algn="l"/>
              </a:tabLst>
            </a:pPr>
            <a:endParaRPr lang="en-GB" sz="2400" dirty="0">
              <a:latin typeface="Calibri"/>
              <a:cs typeface="Calibri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sz="2400" dirty="0">
              <a:latin typeface="Calibri"/>
              <a:cs typeface="Calibri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1312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677108"/>
          </a:xfrm>
        </p:spPr>
        <p:txBody>
          <a:bodyPr/>
          <a:lstStyle/>
          <a:p>
            <a:r>
              <a:rPr lang="en-GB" dirty="0"/>
              <a:t>What’s next on the agenda?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437" y="1800859"/>
            <a:ext cx="8439150" cy="40626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Break: 20 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Lab Explanation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Lab Work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78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y Questions Royalty Free Vector Image - Vecto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1"/>
          <a:stretch/>
        </p:blipFill>
        <p:spPr bwMode="auto">
          <a:xfrm>
            <a:off x="2171786" y="533400"/>
            <a:ext cx="4800427" cy="511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832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677108"/>
          </a:xfrm>
        </p:spPr>
        <p:txBody>
          <a:bodyPr/>
          <a:lstStyle/>
          <a:p>
            <a:r>
              <a:rPr lang="en-GB" dirty="0"/>
              <a:t>What is Cryptography 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472" y="1281180"/>
            <a:ext cx="8979128" cy="6308074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endParaRPr lang="en-GB" dirty="0"/>
          </a:p>
          <a:p>
            <a:pPr marL="342900" indent="-342900">
              <a:buFont typeface="Wingdings" pitchFamily="2" charset="2"/>
              <a:buChar char="Ø"/>
            </a:pPr>
            <a:r>
              <a:rPr lang="en-GB" dirty="0"/>
              <a:t>Cryptography is 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practice of securing communication and information through the use of mathematical techniques and algorithms.</a:t>
            </a:r>
          </a:p>
          <a:p>
            <a:pPr marL="342900" indent="-342900">
              <a:buFont typeface="Wingdings" pitchFamily="2" charset="2"/>
              <a:buChar char="Ø"/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Cryptography is a way to keep information secret or secure by using codes and techniques to protect it from unauthorized access.</a:t>
            </a:r>
          </a:p>
          <a:p>
            <a:pPr marL="342900" indent="-342900">
              <a:buFont typeface="Wingdings" pitchFamily="2" charset="2"/>
              <a:buChar char="Ø"/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GB" dirty="0"/>
              <a:t>Its primary goal is to protect the confidentiality, integrity</a:t>
            </a: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GB" dirty="0"/>
          </a:p>
          <a:p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endParaRPr lang="en-GB" dirty="0">
              <a:solidFill>
                <a:srgbClr val="0F0F0F"/>
              </a:solidFill>
              <a:latin typeface="Söhne"/>
            </a:endParaRPr>
          </a:p>
          <a:p>
            <a:br>
              <a:rPr lang="en-GB" dirty="0"/>
            </a:b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289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228600"/>
            <a:ext cx="8339124" cy="677108"/>
          </a:xfrm>
        </p:spPr>
        <p:txBody>
          <a:bodyPr/>
          <a:lstStyle/>
          <a:p>
            <a:r>
              <a:rPr lang="en-GB" dirty="0"/>
              <a:t>Why Cryptography is important?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437" y="1103573"/>
            <a:ext cx="8979128" cy="7284238"/>
          </a:xfrm>
        </p:spPr>
        <p:txBody>
          <a:bodyPr/>
          <a:lstStyle/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b="1" i="0" dirty="0">
                <a:effectLst/>
                <a:latin typeface="Söhne"/>
              </a:rPr>
              <a:t>Data Security: 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It helps protect sensitive information like (passwords and credit card numbers etc ) form unauthorised access.</a:t>
            </a: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b="1" i="0" dirty="0">
                <a:effectLst/>
                <a:latin typeface="Söhne"/>
              </a:rPr>
              <a:t>Privacy: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 Cryptography ensures that your personal messages and communications remain private, preventing eavesdropping.</a:t>
            </a: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b="1" i="0" dirty="0">
                <a:effectLst/>
                <a:latin typeface="Söhne"/>
              </a:rPr>
              <a:t>Integrity: 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Cryptography</a:t>
            </a:r>
            <a:r>
              <a:rPr lang="en-GB" b="0" i="0" dirty="0">
                <a:effectLst/>
                <a:latin typeface="Söhne"/>
              </a:rPr>
              <a:t> ensure that information is accurate and complete.</a:t>
            </a: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Secure Access Control: 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implement secure access control mechanisms, such as password hashing and multi-factor authentication</a:t>
            </a: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GB" b="0" i="0" dirty="0">
              <a:effectLst/>
              <a:latin typeface="Söhne"/>
            </a:endParaRPr>
          </a:p>
          <a:p>
            <a:br>
              <a:rPr lang="en-GB" dirty="0"/>
            </a:b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2358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55" y="307421"/>
            <a:ext cx="8339124" cy="677108"/>
          </a:xfrm>
        </p:spPr>
        <p:txBody>
          <a:bodyPr/>
          <a:lstStyle/>
          <a:p>
            <a:r>
              <a:rPr lang="en-GB" dirty="0"/>
              <a:t>Cryptography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472" y="1281180"/>
            <a:ext cx="8596090" cy="738664"/>
          </a:xfrm>
        </p:spPr>
        <p:txBody>
          <a:bodyPr/>
          <a:lstStyle/>
          <a:p>
            <a:pPr marL="0" algn="l" rtl="0"/>
            <a:r>
              <a:rPr lang="en-GB" b="1" i="0" dirty="0">
                <a:solidFill>
                  <a:srgbClr val="161719"/>
                </a:solidFill>
                <a:effectLst/>
                <a:latin typeface="+mn-lt"/>
              </a:rPr>
              <a:t>Sender: </a:t>
            </a:r>
            <a:r>
              <a:rPr lang="en-GB" b="0" i="0" dirty="0">
                <a:solidFill>
                  <a:srgbClr val="161719"/>
                </a:solidFill>
                <a:effectLst/>
                <a:latin typeface="+mn-lt"/>
              </a:rPr>
              <a:t>This is the creator of the message, who wants to send information securely.</a:t>
            </a:r>
          </a:p>
        </p:txBody>
      </p:sp>
      <p:pic>
        <p:nvPicPr>
          <p:cNvPr id="5" name="Picture 4" descr="A diagram of a computer algorithm&#10;&#10;Description automatically generated">
            <a:extLst>
              <a:ext uri="{FF2B5EF4-FFF2-40B4-BE49-F238E27FC236}">
                <a16:creationId xmlns:a16="http://schemas.microsoft.com/office/drawing/2014/main" id="{2A4E22BB-FCEF-0C6C-69C5-7E21671C6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048000"/>
            <a:ext cx="5966225" cy="313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1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55" y="307421"/>
            <a:ext cx="8339124" cy="677108"/>
          </a:xfrm>
        </p:spPr>
        <p:txBody>
          <a:bodyPr/>
          <a:lstStyle/>
          <a:p>
            <a:r>
              <a:rPr lang="en-GB" dirty="0"/>
              <a:t>Cryptography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848" y="1277600"/>
            <a:ext cx="8902928" cy="738664"/>
          </a:xfrm>
        </p:spPr>
        <p:txBody>
          <a:bodyPr/>
          <a:lstStyle/>
          <a:p>
            <a:pPr marL="0" algn="l" rtl="0"/>
            <a:r>
              <a:rPr lang="en-GB" b="1" i="0" dirty="0">
                <a:effectLst/>
                <a:latin typeface="Söhne"/>
              </a:rPr>
              <a:t>Plaintext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 This is the original message that the sender wants to encrypt. It is in a readable format that anyone can understand.</a:t>
            </a: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5" name="Picture 4" descr="A diagram of a computer algorithm&#10;&#10;Description automatically generated">
            <a:extLst>
              <a:ext uri="{FF2B5EF4-FFF2-40B4-BE49-F238E27FC236}">
                <a16:creationId xmlns:a16="http://schemas.microsoft.com/office/drawing/2014/main" id="{2A4E22BB-FCEF-0C6C-69C5-7E21671C6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048000"/>
            <a:ext cx="5966225" cy="313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6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55" y="307421"/>
            <a:ext cx="8339124" cy="677108"/>
          </a:xfrm>
        </p:spPr>
        <p:txBody>
          <a:bodyPr/>
          <a:lstStyle/>
          <a:p>
            <a:r>
              <a:rPr lang="en-GB" dirty="0"/>
              <a:t>Cryptography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848" y="1277600"/>
            <a:ext cx="8902928" cy="1107996"/>
          </a:xfrm>
        </p:spPr>
        <p:txBody>
          <a:bodyPr/>
          <a:lstStyle/>
          <a:p>
            <a:pPr marL="0" algn="l" rtl="0"/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Encryption Key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: This is piece of information used in encryption algorithms to transform plaintext (unencrypted data) into ciphertext (encrypted data) .</a:t>
            </a: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5" name="Picture 4" descr="A diagram of a computer algorithm&#10;&#10;Description automatically generated">
            <a:extLst>
              <a:ext uri="{FF2B5EF4-FFF2-40B4-BE49-F238E27FC236}">
                <a16:creationId xmlns:a16="http://schemas.microsoft.com/office/drawing/2014/main" id="{2A4E22BB-FCEF-0C6C-69C5-7E21671C6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048000"/>
            <a:ext cx="5966225" cy="313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64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BB5D43481EDA4BB6B6D05508946B51" ma:contentTypeVersion="7" ma:contentTypeDescription="Create a new document." ma:contentTypeScope="" ma:versionID="2c34f4a91bc14787761018fb9d33ff0a">
  <xsd:schema xmlns:xsd="http://www.w3.org/2001/XMLSchema" xmlns:xs="http://www.w3.org/2001/XMLSchema" xmlns:p="http://schemas.microsoft.com/office/2006/metadata/properties" xmlns:ns3="6a6bacef-10fa-4522-8eef-4d857fddb7b0" xmlns:ns4="b33ff8d8-e1d6-4840-b566-df255b78bc2e" targetNamespace="http://schemas.microsoft.com/office/2006/metadata/properties" ma:root="true" ma:fieldsID="48b7eb447245580b8b2846c295770752" ns3:_="" ns4:_="">
    <xsd:import namespace="6a6bacef-10fa-4522-8eef-4d857fddb7b0"/>
    <xsd:import namespace="b33ff8d8-e1d6-4840-b566-df255b78bc2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6bacef-10fa-4522-8eef-4d857fddb7b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3ff8d8-e1d6-4840-b566-df255b78bc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9C7381-1049-4DCB-8C05-7DB3E48E19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16DDD9-7D6A-4262-AA3D-B596AC3ABB1F}">
  <ds:schemaRefs>
    <ds:schemaRef ds:uri="6a6bacef-10fa-4522-8eef-4d857fddb7b0"/>
    <ds:schemaRef ds:uri="http://purl.org/dc/dcmitype/"/>
    <ds:schemaRef ds:uri="http://schemas.microsoft.com/office/2006/metadata/properties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b33ff8d8-e1d6-4840-b566-df255b78bc2e"/>
  </ds:schemaRefs>
</ds:datastoreItem>
</file>

<file path=customXml/itemProps3.xml><?xml version="1.0" encoding="utf-8"?>
<ds:datastoreItem xmlns:ds="http://schemas.openxmlformats.org/officeDocument/2006/customXml" ds:itemID="{C54CD89E-66B6-4C26-B30D-DF836022AF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6bacef-10fa-4522-8eef-4d857fddb7b0"/>
    <ds:schemaRef ds:uri="b33ff8d8-e1d6-4840-b566-df255b78bc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6059</TotalTime>
  <Words>1433</Words>
  <Application>Microsoft Macintosh PowerPoint</Application>
  <PresentationFormat>On-screen Show (4:3)</PresentationFormat>
  <Paragraphs>289</Paragraphs>
  <Slides>46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Arial</vt:lpstr>
      <vt:lpstr>Calibri</vt:lpstr>
      <vt:lpstr>Google Sans</vt:lpstr>
      <vt:lpstr>Söhne</vt:lpstr>
      <vt:lpstr>Symbol</vt:lpstr>
      <vt:lpstr>Wingdings</vt:lpstr>
      <vt:lpstr>Office Theme</vt:lpstr>
      <vt:lpstr>Start</vt:lpstr>
      <vt:lpstr> Cryptography  </vt:lpstr>
      <vt:lpstr>Learning Objectives</vt:lpstr>
      <vt:lpstr>What is Cryptography ? </vt:lpstr>
      <vt:lpstr>What is Cryptography ? </vt:lpstr>
      <vt:lpstr>Why Cryptography is important?</vt:lpstr>
      <vt:lpstr>Cryptography Components</vt:lpstr>
      <vt:lpstr>Cryptography Components</vt:lpstr>
      <vt:lpstr>Cryptography Components</vt:lpstr>
      <vt:lpstr>Cryptography Components</vt:lpstr>
      <vt:lpstr>Cryptography Components</vt:lpstr>
      <vt:lpstr>Cryptography Components</vt:lpstr>
      <vt:lpstr>Cryptography Components</vt:lpstr>
      <vt:lpstr>Cryptography Components</vt:lpstr>
      <vt:lpstr>Cryptography Components</vt:lpstr>
      <vt:lpstr>Activity</vt:lpstr>
      <vt:lpstr>Type of Cryptography   </vt:lpstr>
      <vt:lpstr>How Symmetric Encryption Works  </vt:lpstr>
      <vt:lpstr>How Symmetric Encryption Works  </vt:lpstr>
      <vt:lpstr>How Symmetric Encryption Works  </vt:lpstr>
      <vt:lpstr>How Symmetric Encryption Works  </vt:lpstr>
      <vt:lpstr>How Symmetric Encryption Works  </vt:lpstr>
      <vt:lpstr>How Symmetric Encryption Works  </vt:lpstr>
      <vt:lpstr>How Symmetric Encryption Works  </vt:lpstr>
      <vt:lpstr>How Symmetric Encryption Works  </vt:lpstr>
      <vt:lpstr>Common symmetric key algorithms</vt:lpstr>
      <vt:lpstr>Type of Cryptography   </vt:lpstr>
      <vt:lpstr>How Asymmetric Encryption Works  </vt:lpstr>
      <vt:lpstr>How Asymmetric Encryption Works  </vt:lpstr>
      <vt:lpstr>How Asymmetric Encryption Works  </vt:lpstr>
      <vt:lpstr>How Asymmetric Encryption Works  </vt:lpstr>
      <vt:lpstr>How Asymmetric Encryption Works  </vt:lpstr>
      <vt:lpstr>How Asymmetric Encryption Works  </vt:lpstr>
      <vt:lpstr>How Asymmetric Encryption Works  </vt:lpstr>
      <vt:lpstr>How Asymmetric Encryption Works  </vt:lpstr>
      <vt:lpstr>How Asymmetric Encryption Works  </vt:lpstr>
      <vt:lpstr>Common Asymmetric key algorithms</vt:lpstr>
      <vt:lpstr>Difference between symmetric and asymmetric</vt:lpstr>
      <vt:lpstr>Cryptography Protocols  </vt:lpstr>
      <vt:lpstr>Cryptography Protocols  </vt:lpstr>
      <vt:lpstr>Cryptography Protocols  </vt:lpstr>
      <vt:lpstr>Cryptographic Protocols  </vt:lpstr>
      <vt:lpstr>Discussion </vt:lpstr>
      <vt:lpstr>Activity </vt:lpstr>
      <vt:lpstr>What’s next on the agenda?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ab2590;Emmanuel Hemmings</dc:creator>
  <cp:lastModifiedBy>Mohamed Gorada</cp:lastModifiedBy>
  <cp:revision>47</cp:revision>
  <dcterms:created xsi:type="dcterms:W3CDTF">2021-01-11T22:44:51Z</dcterms:created>
  <dcterms:modified xsi:type="dcterms:W3CDTF">2023-11-15T11:46:19Z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2019-09-25T00:00:00Z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2021-01-11T00:00:00Z</vt:filetime>
  </property>
  <property fmtid="{D5CDD505-2E9C-101B-9397-08002B2CF9AE}" pid="5" name="ContentTypeId">
    <vt:lpwstr>0x0101002CBB5D43481EDA4BB6B6D05508946B51</vt:lpwstr>
  </property>
</Properties>
</file>